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3" r:id="rId3"/>
    <p:sldId id="258" r:id="rId4"/>
    <p:sldId id="283" r:id="rId5"/>
    <p:sldId id="284" r:id="rId6"/>
    <p:sldId id="285" r:id="rId7"/>
    <p:sldId id="286" r:id="rId8"/>
    <p:sldId id="289" r:id="rId9"/>
    <p:sldId id="288" r:id="rId10"/>
    <p:sldId id="287" r:id="rId11"/>
    <p:sldId id="293" r:id="rId12"/>
    <p:sldId id="291" r:id="rId13"/>
    <p:sldId id="290" r:id="rId14"/>
    <p:sldId id="272" r:id="rId15"/>
    <p:sldId id="264" r:id="rId16"/>
    <p:sldId id="273" r:id="rId17"/>
    <p:sldId id="274" r:id="rId18"/>
    <p:sldId id="275" r:id="rId19"/>
    <p:sldId id="276" r:id="rId20"/>
    <p:sldId id="277" r:id="rId21"/>
    <p:sldId id="278" r:id="rId22"/>
    <p:sldId id="282" r:id="rId23"/>
    <p:sldId id="279" r:id="rId24"/>
    <p:sldId id="280" r:id="rId25"/>
    <p:sldId id="281" r:id="rId26"/>
    <p:sldId id="260" r:id="rId2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0" d="100"/>
          <a:sy n="80" d="100"/>
        </p:scale>
        <p:origin x="78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8B5F02-D1F5-4A8C-9E16-879D2FAAE6D2}" type="datetimeFigureOut">
              <a:rPr lang="es-MX" smtClean="0"/>
              <a:t>28/02/2026</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08E338-237A-4FD6-91E8-AE3330CCA9C3}" type="slidenum">
              <a:rPr lang="es-MX" smtClean="0"/>
              <a:t>‹Nº›</a:t>
            </a:fld>
            <a:endParaRPr lang="es-MX"/>
          </a:p>
        </p:txBody>
      </p:sp>
    </p:spTree>
    <p:extLst>
      <p:ext uri="{BB962C8B-B14F-4D97-AF65-F5344CB8AC3E}">
        <p14:creationId xmlns:p14="http://schemas.microsoft.com/office/powerpoint/2010/main" val="651433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797A6B-C8A5-A893-2EB4-EAD802D176B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12E9E8D3-983C-1FBA-F097-D58F78BA92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20900B84-F10B-751B-5908-FC18C6422C01}"/>
              </a:ext>
            </a:extLst>
          </p:cNvPr>
          <p:cNvSpPr>
            <a:spLocks noGrp="1"/>
          </p:cNvSpPr>
          <p:nvPr>
            <p:ph type="dt" sz="half" idx="10"/>
          </p:nvPr>
        </p:nvSpPr>
        <p:spPr/>
        <p:txBody>
          <a:bodyPr/>
          <a:lstStyle/>
          <a:p>
            <a:fld id="{B744A13C-A177-47DD-903A-D74B08377F6A}" type="datetimeFigureOut">
              <a:rPr lang="es-MX" smtClean="0"/>
              <a:t>28/02/2026</a:t>
            </a:fld>
            <a:endParaRPr lang="es-MX"/>
          </a:p>
        </p:txBody>
      </p:sp>
      <p:sp>
        <p:nvSpPr>
          <p:cNvPr id="5" name="Marcador de pie de página 4">
            <a:extLst>
              <a:ext uri="{FF2B5EF4-FFF2-40B4-BE49-F238E27FC236}">
                <a16:creationId xmlns:a16="http://schemas.microsoft.com/office/drawing/2014/main" id="{89A144F6-9197-16C1-A989-50C7A0E4960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6DBAAEB-1ABF-E979-BAC2-66927C69E877}"/>
              </a:ext>
            </a:extLst>
          </p:cNvPr>
          <p:cNvSpPr>
            <a:spLocks noGrp="1"/>
          </p:cNvSpPr>
          <p:nvPr>
            <p:ph type="sldNum" sz="quarter" idx="12"/>
          </p:nvPr>
        </p:nvSpPr>
        <p:spPr/>
        <p:txBody>
          <a:bodyPr/>
          <a:lstStyle/>
          <a:p>
            <a:fld id="{DBDC0401-0789-4F42-8B4F-18107AD06626}" type="slidenum">
              <a:rPr lang="es-MX" smtClean="0"/>
              <a:t>‹Nº›</a:t>
            </a:fld>
            <a:endParaRPr lang="es-MX"/>
          </a:p>
        </p:txBody>
      </p:sp>
    </p:spTree>
    <p:extLst>
      <p:ext uri="{BB962C8B-B14F-4D97-AF65-F5344CB8AC3E}">
        <p14:creationId xmlns:p14="http://schemas.microsoft.com/office/powerpoint/2010/main" val="1827284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FDA35-B0B4-E787-3D72-F031788E9A72}"/>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E0F0C38B-FF72-ABBA-A9A3-57F2D48A308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21F98C5-01BB-732B-11CB-7FADA28975F8}"/>
              </a:ext>
            </a:extLst>
          </p:cNvPr>
          <p:cNvSpPr>
            <a:spLocks noGrp="1"/>
          </p:cNvSpPr>
          <p:nvPr>
            <p:ph type="dt" sz="half" idx="10"/>
          </p:nvPr>
        </p:nvSpPr>
        <p:spPr/>
        <p:txBody>
          <a:bodyPr/>
          <a:lstStyle/>
          <a:p>
            <a:fld id="{B744A13C-A177-47DD-903A-D74B08377F6A}" type="datetimeFigureOut">
              <a:rPr lang="es-MX" smtClean="0"/>
              <a:t>28/02/2026</a:t>
            </a:fld>
            <a:endParaRPr lang="es-MX"/>
          </a:p>
        </p:txBody>
      </p:sp>
      <p:sp>
        <p:nvSpPr>
          <p:cNvPr id="5" name="Marcador de pie de página 4">
            <a:extLst>
              <a:ext uri="{FF2B5EF4-FFF2-40B4-BE49-F238E27FC236}">
                <a16:creationId xmlns:a16="http://schemas.microsoft.com/office/drawing/2014/main" id="{109513AF-E2D8-C50D-31BA-5F9705122F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26C0206-8F5E-04A4-613D-6EC2B5984FC0}"/>
              </a:ext>
            </a:extLst>
          </p:cNvPr>
          <p:cNvSpPr>
            <a:spLocks noGrp="1"/>
          </p:cNvSpPr>
          <p:nvPr>
            <p:ph type="sldNum" sz="quarter" idx="12"/>
          </p:nvPr>
        </p:nvSpPr>
        <p:spPr/>
        <p:txBody>
          <a:bodyPr/>
          <a:lstStyle/>
          <a:p>
            <a:fld id="{DBDC0401-0789-4F42-8B4F-18107AD06626}" type="slidenum">
              <a:rPr lang="es-MX" smtClean="0"/>
              <a:t>‹Nº›</a:t>
            </a:fld>
            <a:endParaRPr lang="es-MX"/>
          </a:p>
        </p:txBody>
      </p:sp>
    </p:spTree>
    <p:extLst>
      <p:ext uri="{BB962C8B-B14F-4D97-AF65-F5344CB8AC3E}">
        <p14:creationId xmlns:p14="http://schemas.microsoft.com/office/powerpoint/2010/main" val="4166301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FF840C8-6BFA-8DB5-04D9-2FFF606B96A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483C22F2-C176-59C9-19E7-C3A94CBB29F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612D9B4-8F58-BE69-EF19-A521A08A9F5A}"/>
              </a:ext>
            </a:extLst>
          </p:cNvPr>
          <p:cNvSpPr>
            <a:spLocks noGrp="1"/>
          </p:cNvSpPr>
          <p:nvPr>
            <p:ph type="dt" sz="half" idx="10"/>
          </p:nvPr>
        </p:nvSpPr>
        <p:spPr/>
        <p:txBody>
          <a:bodyPr/>
          <a:lstStyle/>
          <a:p>
            <a:fld id="{B744A13C-A177-47DD-903A-D74B08377F6A}" type="datetimeFigureOut">
              <a:rPr lang="es-MX" smtClean="0"/>
              <a:t>28/02/2026</a:t>
            </a:fld>
            <a:endParaRPr lang="es-MX"/>
          </a:p>
        </p:txBody>
      </p:sp>
      <p:sp>
        <p:nvSpPr>
          <p:cNvPr id="5" name="Marcador de pie de página 4">
            <a:extLst>
              <a:ext uri="{FF2B5EF4-FFF2-40B4-BE49-F238E27FC236}">
                <a16:creationId xmlns:a16="http://schemas.microsoft.com/office/drawing/2014/main" id="{3DB5D75A-9186-AC95-3F60-D715E515C19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FF889DC-3AEB-704A-0884-C0B1EAD821F5}"/>
              </a:ext>
            </a:extLst>
          </p:cNvPr>
          <p:cNvSpPr>
            <a:spLocks noGrp="1"/>
          </p:cNvSpPr>
          <p:nvPr>
            <p:ph type="sldNum" sz="quarter" idx="12"/>
          </p:nvPr>
        </p:nvSpPr>
        <p:spPr/>
        <p:txBody>
          <a:bodyPr/>
          <a:lstStyle/>
          <a:p>
            <a:fld id="{DBDC0401-0789-4F42-8B4F-18107AD06626}" type="slidenum">
              <a:rPr lang="es-MX" smtClean="0"/>
              <a:t>‹Nº›</a:t>
            </a:fld>
            <a:endParaRPr lang="es-MX"/>
          </a:p>
        </p:txBody>
      </p:sp>
    </p:spTree>
    <p:extLst>
      <p:ext uri="{BB962C8B-B14F-4D97-AF65-F5344CB8AC3E}">
        <p14:creationId xmlns:p14="http://schemas.microsoft.com/office/powerpoint/2010/main" val="3376172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953055-0E2B-CB93-6D72-F6BFE456BAA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BC4E3AF4-F79F-763A-9DAF-C6C175A55FA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8555DC5-3E01-56E7-631E-04D4A904C314}"/>
              </a:ext>
            </a:extLst>
          </p:cNvPr>
          <p:cNvSpPr>
            <a:spLocks noGrp="1"/>
          </p:cNvSpPr>
          <p:nvPr>
            <p:ph type="dt" sz="half" idx="10"/>
          </p:nvPr>
        </p:nvSpPr>
        <p:spPr/>
        <p:txBody>
          <a:bodyPr/>
          <a:lstStyle/>
          <a:p>
            <a:fld id="{B744A13C-A177-47DD-903A-D74B08377F6A}" type="datetimeFigureOut">
              <a:rPr lang="es-MX" smtClean="0"/>
              <a:t>28/02/2026</a:t>
            </a:fld>
            <a:endParaRPr lang="es-MX"/>
          </a:p>
        </p:txBody>
      </p:sp>
      <p:sp>
        <p:nvSpPr>
          <p:cNvPr id="5" name="Marcador de pie de página 4">
            <a:extLst>
              <a:ext uri="{FF2B5EF4-FFF2-40B4-BE49-F238E27FC236}">
                <a16:creationId xmlns:a16="http://schemas.microsoft.com/office/drawing/2014/main" id="{55B53975-0403-0D44-401F-71EA01B2175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63A586F-F27C-248A-D498-ADFFEFE93691}"/>
              </a:ext>
            </a:extLst>
          </p:cNvPr>
          <p:cNvSpPr>
            <a:spLocks noGrp="1"/>
          </p:cNvSpPr>
          <p:nvPr>
            <p:ph type="sldNum" sz="quarter" idx="12"/>
          </p:nvPr>
        </p:nvSpPr>
        <p:spPr/>
        <p:txBody>
          <a:bodyPr/>
          <a:lstStyle/>
          <a:p>
            <a:fld id="{DBDC0401-0789-4F42-8B4F-18107AD06626}" type="slidenum">
              <a:rPr lang="es-MX" smtClean="0"/>
              <a:t>‹Nº›</a:t>
            </a:fld>
            <a:endParaRPr lang="es-MX"/>
          </a:p>
        </p:txBody>
      </p:sp>
    </p:spTree>
    <p:extLst>
      <p:ext uri="{BB962C8B-B14F-4D97-AF65-F5344CB8AC3E}">
        <p14:creationId xmlns:p14="http://schemas.microsoft.com/office/powerpoint/2010/main" val="3064290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E57E10-4726-7D0A-E1F8-93439BFF20A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A7C9CE40-9232-9AC4-A9C6-59A9B84731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D81E2653-A3E2-493F-59D0-04D925E18921}"/>
              </a:ext>
            </a:extLst>
          </p:cNvPr>
          <p:cNvSpPr>
            <a:spLocks noGrp="1"/>
          </p:cNvSpPr>
          <p:nvPr>
            <p:ph type="dt" sz="half" idx="10"/>
          </p:nvPr>
        </p:nvSpPr>
        <p:spPr/>
        <p:txBody>
          <a:bodyPr/>
          <a:lstStyle/>
          <a:p>
            <a:fld id="{B744A13C-A177-47DD-903A-D74B08377F6A}" type="datetimeFigureOut">
              <a:rPr lang="es-MX" smtClean="0"/>
              <a:t>28/02/2026</a:t>
            </a:fld>
            <a:endParaRPr lang="es-MX"/>
          </a:p>
        </p:txBody>
      </p:sp>
      <p:sp>
        <p:nvSpPr>
          <p:cNvPr id="5" name="Marcador de pie de página 4">
            <a:extLst>
              <a:ext uri="{FF2B5EF4-FFF2-40B4-BE49-F238E27FC236}">
                <a16:creationId xmlns:a16="http://schemas.microsoft.com/office/drawing/2014/main" id="{1ADFD983-ED4E-38A6-DCD5-DB9EF6346AC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D502D16-37E0-4D0D-5BB7-68A3BDB4C672}"/>
              </a:ext>
            </a:extLst>
          </p:cNvPr>
          <p:cNvSpPr>
            <a:spLocks noGrp="1"/>
          </p:cNvSpPr>
          <p:nvPr>
            <p:ph type="sldNum" sz="quarter" idx="12"/>
          </p:nvPr>
        </p:nvSpPr>
        <p:spPr/>
        <p:txBody>
          <a:bodyPr/>
          <a:lstStyle/>
          <a:p>
            <a:fld id="{DBDC0401-0789-4F42-8B4F-18107AD06626}" type="slidenum">
              <a:rPr lang="es-MX" smtClean="0"/>
              <a:t>‹Nº›</a:t>
            </a:fld>
            <a:endParaRPr lang="es-MX"/>
          </a:p>
        </p:txBody>
      </p:sp>
    </p:spTree>
    <p:extLst>
      <p:ext uri="{BB962C8B-B14F-4D97-AF65-F5344CB8AC3E}">
        <p14:creationId xmlns:p14="http://schemas.microsoft.com/office/powerpoint/2010/main" val="3022089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60EA5F-E2E9-67F7-E292-C84FCB6FE5E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F13239D-44F0-8AD1-FF8A-D79A0CA8177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3769FD3F-356E-6F60-6A25-56717337FB9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917C736D-F3D7-D82B-BB73-E65F46C18CBA}"/>
              </a:ext>
            </a:extLst>
          </p:cNvPr>
          <p:cNvSpPr>
            <a:spLocks noGrp="1"/>
          </p:cNvSpPr>
          <p:nvPr>
            <p:ph type="dt" sz="half" idx="10"/>
          </p:nvPr>
        </p:nvSpPr>
        <p:spPr/>
        <p:txBody>
          <a:bodyPr/>
          <a:lstStyle/>
          <a:p>
            <a:fld id="{B744A13C-A177-47DD-903A-D74B08377F6A}" type="datetimeFigureOut">
              <a:rPr lang="es-MX" smtClean="0"/>
              <a:t>28/02/2026</a:t>
            </a:fld>
            <a:endParaRPr lang="es-MX"/>
          </a:p>
        </p:txBody>
      </p:sp>
      <p:sp>
        <p:nvSpPr>
          <p:cNvPr id="6" name="Marcador de pie de página 5">
            <a:extLst>
              <a:ext uri="{FF2B5EF4-FFF2-40B4-BE49-F238E27FC236}">
                <a16:creationId xmlns:a16="http://schemas.microsoft.com/office/drawing/2014/main" id="{C692062B-BCCF-C2B2-D017-588DE122978E}"/>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D0151BE1-2995-E957-66B3-46B9B16082AB}"/>
              </a:ext>
            </a:extLst>
          </p:cNvPr>
          <p:cNvSpPr>
            <a:spLocks noGrp="1"/>
          </p:cNvSpPr>
          <p:nvPr>
            <p:ph type="sldNum" sz="quarter" idx="12"/>
          </p:nvPr>
        </p:nvSpPr>
        <p:spPr/>
        <p:txBody>
          <a:bodyPr/>
          <a:lstStyle/>
          <a:p>
            <a:fld id="{DBDC0401-0789-4F42-8B4F-18107AD06626}" type="slidenum">
              <a:rPr lang="es-MX" smtClean="0"/>
              <a:t>‹Nº›</a:t>
            </a:fld>
            <a:endParaRPr lang="es-MX"/>
          </a:p>
        </p:txBody>
      </p:sp>
    </p:spTree>
    <p:extLst>
      <p:ext uri="{BB962C8B-B14F-4D97-AF65-F5344CB8AC3E}">
        <p14:creationId xmlns:p14="http://schemas.microsoft.com/office/powerpoint/2010/main" val="2324925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1DADCE-63AC-54B1-31D4-48CC1F8280F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7BE131CC-B953-9DA0-84D7-342F7661F7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1ADC272-3617-466E-F6F0-16A81075165E}"/>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6FDDCA87-61A0-8976-E9D1-03EDE6E114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50B0352-2822-B688-0216-B6F8FB988F7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DA0D192A-B4AB-FABE-D934-62F9F766DA0D}"/>
              </a:ext>
            </a:extLst>
          </p:cNvPr>
          <p:cNvSpPr>
            <a:spLocks noGrp="1"/>
          </p:cNvSpPr>
          <p:nvPr>
            <p:ph type="dt" sz="half" idx="10"/>
          </p:nvPr>
        </p:nvSpPr>
        <p:spPr/>
        <p:txBody>
          <a:bodyPr/>
          <a:lstStyle/>
          <a:p>
            <a:fld id="{B744A13C-A177-47DD-903A-D74B08377F6A}" type="datetimeFigureOut">
              <a:rPr lang="es-MX" smtClean="0"/>
              <a:t>28/02/2026</a:t>
            </a:fld>
            <a:endParaRPr lang="es-MX"/>
          </a:p>
        </p:txBody>
      </p:sp>
      <p:sp>
        <p:nvSpPr>
          <p:cNvPr id="8" name="Marcador de pie de página 7">
            <a:extLst>
              <a:ext uri="{FF2B5EF4-FFF2-40B4-BE49-F238E27FC236}">
                <a16:creationId xmlns:a16="http://schemas.microsoft.com/office/drawing/2014/main" id="{144D7369-D1D8-1689-1054-CDA289864608}"/>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538CB792-19CD-5761-B36C-DC7CC94594B6}"/>
              </a:ext>
            </a:extLst>
          </p:cNvPr>
          <p:cNvSpPr>
            <a:spLocks noGrp="1"/>
          </p:cNvSpPr>
          <p:nvPr>
            <p:ph type="sldNum" sz="quarter" idx="12"/>
          </p:nvPr>
        </p:nvSpPr>
        <p:spPr/>
        <p:txBody>
          <a:bodyPr/>
          <a:lstStyle/>
          <a:p>
            <a:fld id="{DBDC0401-0789-4F42-8B4F-18107AD06626}" type="slidenum">
              <a:rPr lang="es-MX" smtClean="0"/>
              <a:t>‹Nº›</a:t>
            </a:fld>
            <a:endParaRPr lang="es-MX"/>
          </a:p>
        </p:txBody>
      </p:sp>
    </p:spTree>
    <p:extLst>
      <p:ext uri="{BB962C8B-B14F-4D97-AF65-F5344CB8AC3E}">
        <p14:creationId xmlns:p14="http://schemas.microsoft.com/office/powerpoint/2010/main" val="3831543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3624A4-077D-5486-B7D9-11FE3E1CD16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8C9D86B5-34D8-63DA-CA5E-EB64FC37BEA0}"/>
              </a:ext>
            </a:extLst>
          </p:cNvPr>
          <p:cNvSpPr>
            <a:spLocks noGrp="1"/>
          </p:cNvSpPr>
          <p:nvPr>
            <p:ph type="dt" sz="half" idx="10"/>
          </p:nvPr>
        </p:nvSpPr>
        <p:spPr/>
        <p:txBody>
          <a:bodyPr/>
          <a:lstStyle/>
          <a:p>
            <a:fld id="{B744A13C-A177-47DD-903A-D74B08377F6A}" type="datetimeFigureOut">
              <a:rPr lang="es-MX" smtClean="0"/>
              <a:t>28/02/2026</a:t>
            </a:fld>
            <a:endParaRPr lang="es-MX"/>
          </a:p>
        </p:txBody>
      </p:sp>
      <p:sp>
        <p:nvSpPr>
          <p:cNvPr id="4" name="Marcador de pie de página 3">
            <a:extLst>
              <a:ext uri="{FF2B5EF4-FFF2-40B4-BE49-F238E27FC236}">
                <a16:creationId xmlns:a16="http://schemas.microsoft.com/office/drawing/2014/main" id="{9F1CB502-05EE-237F-2E29-626516E35C13}"/>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254E0509-4D7E-FE6F-A441-35102690137D}"/>
              </a:ext>
            </a:extLst>
          </p:cNvPr>
          <p:cNvSpPr>
            <a:spLocks noGrp="1"/>
          </p:cNvSpPr>
          <p:nvPr>
            <p:ph type="sldNum" sz="quarter" idx="12"/>
          </p:nvPr>
        </p:nvSpPr>
        <p:spPr/>
        <p:txBody>
          <a:bodyPr/>
          <a:lstStyle/>
          <a:p>
            <a:fld id="{DBDC0401-0789-4F42-8B4F-18107AD06626}" type="slidenum">
              <a:rPr lang="es-MX" smtClean="0"/>
              <a:t>‹Nº›</a:t>
            </a:fld>
            <a:endParaRPr lang="es-MX"/>
          </a:p>
        </p:txBody>
      </p:sp>
    </p:spTree>
    <p:extLst>
      <p:ext uri="{BB962C8B-B14F-4D97-AF65-F5344CB8AC3E}">
        <p14:creationId xmlns:p14="http://schemas.microsoft.com/office/powerpoint/2010/main" val="1934198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3D2BB40-084A-590A-568A-4FBC55A7A4CC}"/>
              </a:ext>
            </a:extLst>
          </p:cNvPr>
          <p:cNvSpPr>
            <a:spLocks noGrp="1"/>
          </p:cNvSpPr>
          <p:nvPr>
            <p:ph type="dt" sz="half" idx="10"/>
          </p:nvPr>
        </p:nvSpPr>
        <p:spPr/>
        <p:txBody>
          <a:bodyPr/>
          <a:lstStyle/>
          <a:p>
            <a:fld id="{B744A13C-A177-47DD-903A-D74B08377F6A}" type="datetimeFigureOut">
              <a:rPr lang="es-MX" smtClean="0"/>
              <a:t>28/02/2026</a:t>
            </a:fld>
            <a:endParaRPr lang="es-MX"/>
          </a:p>
        </p:txBody>
      </p:sp>
      <p:sp>
        <p:nvSpPr>
          <p:cNvPr id="3" name="Marcador de pie de página 2">
            <a:extLst>
              <a:ext uri="{FF2B5EF4-FFF2-40B4-BE49-F238E27FC236}">
                <a16:creationId xmlns:a16="http://schemas.microsoft.com/office/drawing/2014/main" id="{1031945B-3C8A-CC04-90CF-86A6FB926664}"/>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0554383D-C3B6-AF0C-D3F1-2DB73EE04BB0}"/>
              </a:ext>
            </a:extLst>
          </p:cNvPr>
          <p:cNvSpPr>
            <a:spLocks noGrp="1"/>
          </p:cNvSpPr>
          <p:nvPr>
            <p:ph type="sldNum" sz="quarter" idx="12"/>
          </p:nvPr>
        </p:nvSpPr>
        <p:spPr/>
        <p:txBody>
          <a:bodyPr/>
          <a:lstStyle/>
          <a:p>
            <a:fld id="{DBDC0401-0789-4F42-8B4F-18107AD06626}" type="slidenum">
              <a:rPr lang="es-MX" smtClean="0"/>
              <a:t>‹Nº›</a:t>
            </a:fld>
            <a:endParaRPr lang="es-MX"/>
          </a:p>
        </p:txBody>
      </p:sp>
    </p:spTree>
    <p:extLst>
      <p:ext uri="{BB962C8B-B14F-4D97-AF65-F5344CB8AC3E}">
        <p14:creationId xmlns:p14="http://schemas.microsoft.com/office/powerpoint/2010/main" val="1335390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207E4E-5A62-92CA-7ACA-D3C6DC7B514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843F851-D00D-6093-A986-6C5F35C56C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A96ECEE2-9260-2C2E-BC65-C11DE6DFFF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96AE17B-F1FD-90D4-9A7D-49AAC564DEA5}"/>
              </a:ext>
            </a:extLst>
          </p:cNvPr>
          <p:cNvSpPr>
            <a:spLocks noGrp="1"/>
          </p:cNvSpPr>
          <p:nvPr>
            <p:ph type="dt" sz="half" idx="10"/>
          </p:nvPr>
        </p:nvSpPr>
        <p:spPr/>
        <p:txBody>
          <a:bodyPr/>
          <a:lstStyle/>
          <a:p>
            <a:fld id="{B744A13C-A177-47DD-903A-D74B08377F6A}" type="datetimeFigureOut">
              <a:rPr lang="es-MX" smtClean="0"/>
              <a:t>28/02/2026</a:t>
            </a:fld>
            <a:endParaRPr lang="es-MX"/>
          </a:p>
        </p:txBody>
      </p:sp>
      <p:sp>
        <p:nvSpPr>
          <p:cNvPr id="6" name="Marcador de pie de página 5">
            <a:extLst>
              <a:ext uri="{FF2B5EF4-FFF2-40B4-BE49-F238E27FC236}">
                <a16:creationId xmlns:a16="http://schemas.microsoft.com/office/drawing/2014/main" id="{561728C9-30AA-559A-CB48-C6B86631338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CF8E15D-A90F-EA63-7DF9-46C7810DE39B}"/>
              </a:ext>
            </a:extLst>
          </p:cNvPr>
          <p:cNvSpPr>
            <a:spLocks noGrp="1"/>
          </p:cNvSpPr>
          <p:nvPr>
            <p:ph type="sldNum" sz="quarter" idx="12"/>
          </p:nvPr>
        </p:nvSpPr>
        <p:spPr/>
        <p:txBody>
          <a:bodyPr/>
          <a:lstStyle/>
          <a:p>
            <a:fld id="{DBDC0401-0789-4F42-8B4F-18107AD06626}" type="slidenum">
              <a:rPr lang="es-MX" smtClean="0"/>
              <a:t>‹Nº›</a:t>
            </a:fld>
            <a:endParaRPr lang="es-MX"/>
          </a:p>
        </p:txBody>
      </p:sp>
    </p:spTree>
    <p:extLst>
      <p:ext uri="{BB962C8B-B14F-4D97-AF65-F5344CB8AC3E}">
        <p14:creationId xmlns:p14="http://schemas.microsoft.com/office/powerpoint/2010/main" val="3689318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2DD758-F948-B2A7-DC08-B687F91B8D2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A1C892A9-AD64-6F7D-FEE0-967756CA2C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1D238B53-DBF4-A3CB-9E1A-386EDC4987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7447764-59A7-8823-1D1A-CF02217FD75B}"/>
              </a:ext>
            </a:extLst>
          </p:cNvPr>
          <p:cNvSpPr>
            <a:spLocks noGrp="1"/>
          </p:cNvSpPr>
          <p:nvPr>
            <p:ph type="dt" sz="half" idx="10"/>
          </p:nvPr>
        </p:nvSpPr>
        <p:spPr/>
        <p:txBody>
          <a:bodyPr/>
          <a:lstStyle/>
          <a:p>
            <a:fld id="{B744A13C-A177-47DD-903A-D74B08377F6A}" type="datetimeFigureOut">
              <a:rPr lang="es-MX" smtClean="0"/>
              <a:t>28/02/2026</a:t>
            </a:fld>
            <a:endParaRPr lang="es-MX"/>
          </a:p>
        </p:txBody>
      </p:sp>
      <p:sp>
        <p:nvSpPr>
          <p:cNvPr id="6" name="Marcador de pie de página 5">
            <a:extLst>
              <a:ext uri="{FF2B5EF4-FFF2-40B4-BE49-F238E27FC236}">
                <a16:creationId xmlns:a16="http://schemas.microsoft.com/office/drawing/2014/main" id="{80A3D35F-6746-D59D-FB36-01BA85D3881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765FE247-F7A5-5BF6-7419-4D0C9940C50B}"/>
              </a:ext>
            </a:extLst>
          </p:cNvPr>
          <p:cNvSpPr>
            <a:spLocks noGrp="1"/>
          </p:cNvSpPr>
          <p:nvPr>
            <p:ph type="sldNum" sz="quarter" idx="12"/>
          </p:nvPr>
        </p:nvSpPr>
        <p:spPr/>
        <p:txBody>
          <a:bodyPr/>
          <a:lstStyle/>
          <a:p>
            <a:fld id="{DBDC0401-0789-4F42-8B4F-18107AD06626}" type="slidenum">
              <a:rPr lang="es-MX" smtClean="0"/>
              <a:t>‹Nº›</a:t>
            </a:fld>
            <a:endParaRPr lang="es-MX"/>
          </a:p>
        </p:txBody>
      </p:sp>
    </p:spTree>
    <p:extLst>
      <p:ext uri="{BB962C8B-B14F-4D97-AF65-F5344CB8AC3E}">
        <p14:creationId xmlns:p14="http://schemas.microsoft.com/office/powerpoint/2010/main" val="349346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9D456B8-F474-DC21-CA32-71136C73E1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776B21C-E071-F827-CAB6-8D305BED3A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CD4E7BC-1E44-2D21-548A-97F953824F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44A13C-A177-47DD-903A-D74B08377F6A}" type="datetimeFigureOut">
              <a:rPr lang="es-MX" smtClean="0"/>
              <a:t>28/02/2026</a:t>
            </a:fld>
            <a:endParaRPr lang="es-MX"/>
          </a:p>
        </p:txBody>
      </p:sp>
      <p:sp>
        <p:nvSpPr>
          <p:cNvPr id="5" name="Marcador de pie de página 4">
            <a:extLst>
              <a:ext uri="{FF2B5EF4-FFF2-40B4-BE49-F238E27FC236}">
                <a16:creationId xmlns:a16="http://schemas.microsoft.com/office/drawing/2014/main" id="{2D6E618A-2674-067F-A9B5-F000F8046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5F06479D-49A2-2EF0-B936-306AEE0B0E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DC0401-0789-4F42-8B4F-18107AD06626}" type="slidenum">
              <a:rPr lang="es-MX" smtClean="0"/>
              <a:t>‹Nº›</a:t>
            </a:fld>
            <a:endParaRPr lang="es-MX"/>
          </a:p>
        </p:txBody>
      </p:sp>
    </p:spTree>
    <p:extLst>
      <p:ext uri="{BB962C8B-B14F-4D97-AF65-F5344CB8AC3E}">
        <p14:creationId xmlns:p14="http://schemas.microsoft.com/office/powerpoint/2010/main" val="2832253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13792C0E-56A4-038E-25C8-41619E973B3F}"/>
              </a:ext>
            </a:extLst>
          </p:cNvPr>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3091815" y="510540"/>
            <a:ext cx="5303520" cy="5836920"/>
          </a:xfrm>
          <a:prstGeom prst="rect">
            <a:avLst/>
          </a:prstGeom>
          <a:noFill/>
        </p:spPr>
      </p:pic>
      <p:pic>
        <p:nvPicPr>
          <p:cNvPr id="11" name="Imagen 10" descr="Logotipo&#10;&#10;Descripción generada automáticamente">
            <a:extLst>
              <a:ext uri="{FF2B5EF4-FFF2-40B4-BE49-F238E27FC236}">
                <a16:creationId xmlns:a16="http://schemas.microsoft.com/office/drawing/2014/main" id="{76F1C2F9-DDFC-CBF2-E48A-E64DE4A37DF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5905" y="46990"/>
            <a:ext cx="2301875" cy="1016000"/>
          </a:xfrm>
          <a:prstGeom prst="rect">
            <a:avLst/>
          </a:prstGeom>
          <a:noFill/>
          <a:ln>
            <a:noFill/>
          </a:ln>
        </p:spPr>
      </p:pic>
      <p:pic>
        <p:nvPicPr>
          <p:cNvPr id="12" name="Imagen 11">
            <a:extLst>
              <a:ext uri="{FF2B5EF4-FFF2-40B4-BE49-F238E27FC236}">
                <a16:creationId xmlns:a16="http://schemas.microsoft.com/office/drawing/2014/main" id="{503E3447-738B-D8B1-B47D-8EBA647E114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7537" b="20603"/>
          <a:stretch/>
        </p:blipFill>
        <p:spPr bwMode="auto">
          <a:xfrm>
            <a:off x="277495" y="46990"/>
            <a:ext cx="1516380" cy="1089660"/>
          </a:xfrm>
          <a:prstGeom prst="rect">
            <a:avLst/>
          </a:prstGeom>
          <a:noFill/>
          <a:ln>
            <a:noFill/>
          </a:ln>
          <a:extLst>
            <a:ext uri="{53640926-AAD7-44D8-BBD7-CCE9431645EC}">
              <a14:shadowObscured xmlns:a14="http://schemas.microsoft.com/office/drawing/2010/main"/>
            </a:ext>
          </a:extLst>
        </p:spPr>
      </p:pic>
      <p:sp>
        <p:nvSpPr>
          <p:cNvPr id="14" name="CuadroTexto 13">
            <a:extLst>
              <a:ext uri="{FF2B5EF4-FFF2-40B4-BE49-F238E27FC236}">
                <a16:creationId xmlns:a16="http://schemas.microsoft.com/office/drawing/2014/main" id="{29E7C584-C5C9-2730-50A7-5B38CB386E43}"/>
              </a:ext>
            </a:extLst>
          </p:cNvPr>
          <p:cNvSpPr txBox="1"/>
          <p:nvPr/>
        </p:nvSpPr>
        <p:spPr>
          <a:xfrm>
            <a:off x="1943100" y="374015"/>
            <a:ext cx="7124700" cy="799130"/>
          </a:xfrm>
          <a:prstGeom prst="rect">
            <a:avLst/>
          </a:prstGeom>
          <a:noFill/>
        </p:spPr>
        <p:txBody>
          <a:bodyPr wrap="square">
            <a:spAutoFit/>
          </a:bodyPr>
          <a:lstStyle/>
          <a:p>
            <a:pPr algn="ctr">
              <a:lnSpc>
                <a:spcPct val="107000"/>
              </a:lnSpc>
              <a:spcAft>
                <a:spcPts val="800"/>
              </a:spcAft>
              <a:buNone/>
            </a:pPr>
            <a:r>
              <a:rPr lang="es-MX" sz="2000" b="1" kern="100" dirty="0">
                <a:effectLst/>
                <a:latin typeface="Arial" panose="020B0604020202020204" pitchFamily="34" charset="0"/>
                <a:ea typeface="Calibri" panose="020F0502020204030204" pitchFamily="34" charset="0"/>
                <a:cs typeface="Times New Roman" panose="02020603050405020304" pitchFamily="18" charset="0"/>
              </a:rPr>
              <a:t>TECNOLÓGICO NACIONAL DE MÉXICO</a:t>
            </a:r>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800"/>
              </a:spcAft>
              <a:buNone/>
            </a:pPr>
            <a:r>
              <a:rPr lang="es-MX" sz="1800" b="1" kern="100" dirty="0">
                <a:effectLst/>
                <a:latin typeface="Arial" panose="020B0604020202020204" pitchFamily="34" charset="0"/>
                <a:ea typeface="Calibri" panose="020F0502020204030204" pitchFamily="34" charset="0"/>
                <a:cs typeface="Times New Roman" panose="02020603050405020304" pitchFamily="18" charset="0"/>
              </a:rPr>
              <a:t>UNIDAD ACADÉMICA VENUSTIANO CARRANZA</a:t>
            </a:r>
            <a:endParaRPr lang="es-MX" sz="1600" kern="1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16" name="CuadroTexto 15">
            <a:extLst>
              <a:ext uri="{FF2B5EF4-FFF2-40B4-BE49-F238E27FC236}">
                <a16:creationId xmlns:a16="http://schemas.microsoft.com/office/drawing/2014/main" id="{A4A9E771-2CE9-85CC-E1A4-169697077E49}"/>
              </a:ext>
            </a:extLst>
          </p:cNvPr>
          <p:cNvSpPr txBox="1"/>
          <p:nvPr/>
        </p:nvSpPr>
        <p:spPr>
          <a:xfrm>
            <a:off x="2550694" y="1329363"/>
            <a:ext cx="6096000" cy="367216"/>
          </a:xfrm>
          <a:prstGeom prst="rect">
            <a:avLst/>
          </a:prstGeom>
          <a:noFill/>
        </p:spPr>
        <p:txBody>
          <a:bodyPr wrap="square">
            <a:spAutoFit/>
          </a:bodyPr>
          <a:lstStyle/>
          <a:p>
            <a:pPr algn="ctr">
              <a:lnSpc>
                <a:spcPct val="107000"/>
              </a:lnSpc>
              <a:spcAft>
                <a:spcPts val="800"/>
              </a:spcAft>
              <a:buNone/>
            </a:pPr>
            <a:r>
              <a:rPr lang="en-US" sz="1800" b="1" kern="0" dirty="0">
                <a:effectLst/>
                <a:latin typeface="Arial" panose="020B0604020202020204" pitchFamily="34" charset="0"/>
                <a:ea typeface="Arial" panose="020B0604020202020204" pitchFamily="34" charset="0"/>
                <a:cs typeface="Arial" panose="020B0604020202020204" pitchFamily="34" charset="0"/>
              </a:rPr>
              <a:t>“</a:t>
            </a:r>
            <a:r>
              <a:rPr lang="es-MX" sz="1800" b="1" kern="0" dirty="0">
                <a:effectLst/>
                <a:latin typeface="Arial" panose="020B0604020202020204" pitchFamily="34" charset="0"/>
                <a:ea typeface="Times New Roman" panose="02020603050405020304" pitchFamily="18" charset="0"/>
                <a:cs typeface="Arial" panose="020B0604020202020204" pitchFamily="34" charset="0"/>
              </a:rPr>
              <a:t>INGENIERÍA EN SISTEMAS COMPUTACIONALES</a:t>
            </a:r>
            <a:r>
              <a:rPr lang="en-US" sz="1800" b="1" kern="0" dirty="0">
                <a:effectLst/>
                <a:latin typeface="Arial" panose="020B0604020202020204" pitchFamily="34" charset="0"/>
                <a:ea typeface="Arial" panose="020B0604020202020204" pitchFamily="34" charset="0"/>
                <a:cs typeface="Arial" panose="020B0604020202020204" pitchFamily="34" charset="0"/>
              </a:rPr>
              <a:t>”</a:t>
            </a:r>
            <a:endParaRPr lang="es-MX" sz="1800" kern="1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18" name="CuadroTexto 17">
            <a:extLst>
              <a:ext uri="{FF2B5EF4-FFF2-40B4-BE49-F238E27FC236}">
                <a16:creationId xmlns:a16="http://schemas.microsoft.com/office/drawing/2014/main" id="{1FA8327A-BF41-1978-27AD-7942D85077F5}"/>
              </a:ext>
            </a:extLst>
          </p:cNvPr>
          <p:cNvSpPr txBox="1"/>
          <p:nvPr/>
        </p:nvSpPr>
        <p:spPr>
          <a:xfrm>
            <a:off x="2652127" y="2057229"/>
            <a:ext cx="6096000" cy="1195648"/>
          </a:xfrm>
          <a:prstGeom prst="rect">
            <a:avLst/>
          </a:prstGeom>
          <a:noFill/>
        </p:spPr>
        <p:txBody>
          <a:bodyPr wrap="square">
            <a:spAutoFit/>
          </a:bodyPr>
          <a:lstStyle/>
          <a:p>
            <a:pPr algn="ctr">
              <a:lnSpc>
                <a:spcPct val="107000"/>
              </a:lnSpc>
              <a:spcAft>
                <a:spcPts val="800"/>
              </a:spcAft>
              <a:buNone/>
            </a:pPr>
            <a:r>
              <a:rPr lang="es-MX" b="1" kern="0" dirty="0">
                <a:latin typeface="Arial" panose="020B0604020202020204" pitchFamily="34" charset="0"/>
                <a:ea typeface="Arial" panose="020B0604020202020204" pitchFamily="34" charset="0"/>
                <a:cs typeface="Arial" panose="020B0604020202020204" pitchFamily="34" charset="0"/>
              </a:rPr>
              <a:t>INGENIERIA DE SOFTWARE</a:t>
            </a:r>
            <a:r>
              <a:rPr lang="en-US" sz="1800" b="1" kern="0" dirty="0">
                <a:effectLst/>
                <a:latin typeface="Arial" panose="020B0604020202020204" pitchFamily="34" charset="0"/>
                <a:ea typeface="Arial" panose="020B0604020202020204" pitchFamily="34" charset="0"/>
                <a:cs typeface="Arial" panose="020B0604020202020204" pitchFamily="34" charset="0"/>
              </a:rPr>
              <a:t>  </a:t>
            </a:r>
            <a:endParaRPr lang="es-MX" sz="2000" kern="1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800"/>
              </a:spcAft>
              <a:buNone/>
            </a:pPr>
            <a:r>
              <a:rPr lang="en-US" sz="1800" b="1" kern="0" dirty="0">
                <a:effectLst/>
                <a:latin typeface="Arial" panose="020B0604020202020204" pitchFamily="34" charset="0"/>
                <a:ea typeface="Arial" panose="020B0604020202020204" pitchFamily="34" charset="0"/>
                <a:cs typeface="Arial" panose="020B0604020202020204" pitchFamily="34" charset="0"/>
              </a:rPr>
              <a:t>ACTIVIDAD  </a:t>
            </a:r>
            <a:endParaRPr lang="es-MX" sz="2000" kern="1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800"/>
              </a:spcAft>
              <a:buNone/>
            </a:pPr>
            <a:r>
              <a:rPr lang="es-MX" sz="2000" b="1" kern="0" dirty="0">
                <a:effectLst/>
                <a:latin typeface="Arial" panose="020B0604020202020204" pitchFamily="34" charset="0"/>
                <a:ea typeface="Arial" panose="020B0604020202020204" pitchFamily="34" charset="0"/>
                <a:cs typeface="Arial" panose="020B0604020202020204" pitchFamily="34" charset="0"/>
              </a:rPr>
              <a:t>ACTIVIDAD 2.3 –Ejercicios </a:t>
            </a:r>
            <a:r>
              <a:rPr lang="es-MX" sz="2000" b="1" kern="0" dirty="0" err="1">
                <a:latin typeface="Arial" panose="020B0604020202020204" pitchFamily="34" charset="0"/>
                <a:cs typeface="Arial" panose="020B0604020202020204" pitchFamily="34" charset="0"/>
              </a:rPr>
              <a:t>EventControl</a:t>
            </a:r>
            <a:endParaRPr lang="es-MX" sz="2000" b="1" kern="0" dirty="0">
              <a:latin typeface="Arial" panose="020B0604020202020204" pitchFamily="34" charset="0"/>
              <a:cs typeface="Arial" panose="020B0604020202020204" pitchFamily="34" charset="0"/>
            </a:endParaRPr>
          </a:p>
        </p:txBody>
      </p:sp>
      <p:graphicFrame>
        <p:nvGraphicFramePr>
          <p:cNvPr id="19" name="Tabla 18">
            <a:extLst>
              <a:ext uri="{FF2B5EF4-FFF2-40B4-BE49-F238E27FC236}">
                <a16:creationId xmlns:a16="http://schemas.microsoft.com/office/drawing/2014/main" id="{C3F20D4B-4AB8-951E-96AB-E5F9938ABBDE}"/>
              </a:ext>
            </a:extLst>
          </p:cNvPr>
          <p:cNvGraphicFramePr>
            <a:graphicFrameLocks noGrp="1"/>
          </p:cNvGraphicFramePr>
          <p:nvPr>
            <p:extLst>
              <p:ext uri="{D42A27DB-BD31-4B8C-83A1-F6EECF244321}">
                <p14:modId xmlns:p14="http://schemas.microsoft.com/office/powerpoint/2010/main" val="1935471848"/>
              </p:ext>
            </p:extLst>
          </p:nvPr>
        </p:nvGraphicFramePr>
        <p:xfrm>
          <a:off x="3249461" y="3962394"/>
          <a:ext cx="4505960" cy="762000"/>
        </p:xfrm>
        <a:graphic>
          <a:graphicData uri="http://schemas.openxmlformats.org/drawingml/2006/table">
            <a:tbl>
              <a:tblPr firstRow="1" firstCol="1" bandRow="1">
                <a:tableStyleId>{5C22544A-7EE6-4342-B048-85BDC9FD1C3A}</a:tableStyleId>
              </a:tblPr>
              <a:tblGrid>
                <a:gridCol w="2697480">
                  <a:extLst>
                    <a:ext uri="{9D8B030D-6E8A-4147-A177-3AD203B41FA5}">
                      <a16:colId xmlns:a16="http://schemas.microsoft.com/office/drawing/2014/main" val="3511045433"/>
                    </a:ext>
                  </a:extLst>
                </a:gridCol>
                <a:gridCol w="1808480">
                  <a:extLst>
                    <a:ext uri="{9D8B030D-6E8A-4147-A177-3AD203B41FA5}">
                      <a16:colId xmlns:a16="http://schemas.microsoft.com/office/drawing/2014/main" val="2206197710"/>
                    </a:ext>
                  </a:extLst>
                </a:gridCol>
              </a:tblGrid>
              <a:tr h="254000">
                <a:tc>
                  <a:txBody>
                    <a:bodyPr/>
                    <a:lstStyle/>
                    <a:p>
                      <a:pPr marL="0" algn="ctr" defTabSz="914400" rtl="0" eaLnBrk="1" latinLnBrk="0" hangingPunct="1">
                        <a:lnSpc>
                          <a:spcPct val="107000"/>
                        </a:lnSpc>
                        <a:spcAft>
                          <a:spcPts val="800"/>
                        </a:spcAft>
                        <a:buNone/>
                      </a:pPr>
                      <a:r>
                        <a:rPr lang="en-US" sz="1200" b="1" kern="0" dirty="0">
                          <a:solidFill>
                            <a:schemeClr val="tx1"/>
                          </a:solidFill>
                          <a:effectLst/>
                          <a:latin typeface="+mn-lt"/>
                          <a:ea typeface="+mn-ea"/>
                          <a:cs typeface="+mn-cs"/>
                        </a:rPr>
                        <a:t>SEMESTRE</a:t>
                      </a:r>
                      <a:endParaRPr lang="es-MX" sz="1200" b="1" kern="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7000"/>
                        </a:lnSpc>
                        <a:spcAft>
                          <a:spcPts val="800"/>
                        </a:spcAft>
                        <a:buNone/>
                      </a:pPr>
                      <a:r>
                        <a:rPr lang="en-US" sz="1200" b="1" kern="0" dirty="0">
                          <a:solidFill>
                            <a:schemeClr val="tx1"/>
                          </a:solidFill>
                          <a:effectLst/>
                          <a:latin typeface="+mn-lt"/>
                          <a:ea typeface="+mn-ea"/>
                          <a:cs typeface="+mn-cs"/>
                        </a:rPr>
                        <a:t>SEXTO</a:t>
                      </a:r>
                      <a:endParaRPr lang="es-MX" sz="1200" b="1" kern="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71488426"/>
                  </a:ext>
                </a:extLst>
              </a:tr>
              <a:tr h="254000">
                <a:tc>
                  <a:txBody>
                    <a:bodyPr/>
                    <a:lstStyle/>
                    <a:p>
                      <a:pPr marL="0" algn="ctr" defTabSz="914400" rtl="0" eaLnBrk="1" latinLnBrk="0" hangingPunct="1">
                        <a:lnSpc>
                          <a:spcPct val="107000"/>
                        </a:lnSpc>
                        <a:spcAft>
                          <a:spcPts val="800"/>
                        </a:spcAft>
                        <a:buNone/>
                      </a:pPr>
                      <a:r>
                        <a:rPr lang="en-US" sz="1200" b="1" kern="0" dirty="0">
                          <a:solidFill>
                            <a:schemeClr val="tx1"/>
                          </a:solidFill>
                          <a:effectLst/>
                          <a:latin typeface="+mn-lt"/>
                          <a:ea typeface="+mn-ea"/>
                          <a:cs typeface="+mn-cs"/>
                        </a:rPr>
                        <a:t>NOMBRE DEL ALUMNO</a:t>
                      </a:r>
                      <a:endParaRPr lang="es-MX" sz="1200" b="1" kern="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7000"/>
                        </a:lnSpc>
                        <a:spcAft>
                          <a:spcPts val="800"/>
                        </a:spcAft>
                        <a:buNone/>
                      </a:pPr>
                      <a:r>
                        <a:rPr lang="en-US" sz="1200" b="1" kern="0" dirty="0">
                          <a:solidFill>
                            <a:schemeClr val="tx1"/>
                          </a:solidFill>
                          <a:effectLst/>
                          <a:latin typeface="+mn-lt"/>
                          <a:ea typeface="+mn-ea"/>
                          <a:cs typeface="+mn-cs"/>
                        </a:rPr>
                        <a:t>MATRICULA</a:t>
                      </a:r>
                      <a:endParaRPr lang="es-MX" sz="1200" b="1" kern="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9201878"/>
                  </a:ext>
                </a:extLst>
              </a:tr>
              <a:tr h="254000">
                <a:tc>
                  <a:txBody>
                    <a:bodyPr/>
                    <a:lstStyle/>
                    <a:p>
                      <a:pPr marL="0" algn="ctr" defTabSz="914400" rtl="0" eaLnBrk="1" latinLnBrk="0" hangingPunct="1">
                        <a:lnSpc>
                          <a:spcPct val="107000"/>
                        </a:lnSpc>
                        <a:spcAft>
                          <a:spcPts val="800"/>
                        </a:spcAft>
                        <a:buNone/>
                      </a:pPr>
                      <a:r>
                        <a:rPr lang="en-US" sz="1200" b="1" kern="0" dirty="0">
                          <a:solidFill>
                            <a:schemeClr val="tx1"/>
                          </a:solidFill>
                          <a:effectLst/>
                          <a:latin typeface="+mn-lt"/>
                          <a:ea typeface="+mn-ea"/>
                          <a:cs typeface="+mn-cs"/>
                        </a:rPr>
                        <a:t>Rafael Aquino Villanueva</a:t>
                      </a:r>
                      <a:endParaRPr lang="es-MX" sz="1200" b="1" kern="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7000"/>
                        </a:lnSpc>
                        <a:spcAft>
                          <a:spcPts val="800"/>
                        </a:spcAft>
                        <a:buNone/>
                      </a:pPr>
                      <a:r>
                        <a:rPr lang="en-US" sz="1200" b="1" kern="0" dirty="0">
                          <a:solidFill>
                            <a:schemeClr val="tx1"/>
                          </a:solidFill>
                          <a:effectLst/>
                          <a:latin typeface="+mn-lt"/>
                          <a:ea typeface="+mn-ea"/>
                          <a:cs typeface="+mn-cs"/>
                        </a:rPr>
                        <a:t>231260073</a:t>
                      </a:r>
                      <a:endParaRPr lang="es-MX" sz="1200" b="1" kern="0" dirty="0">
                        <a:solidFill>
                          <a:schemeClr val="tx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8394392"/>
                  </a:ext>
                </a:extLst>
              </a:tr>
            </a:tbl>
          </a:graphicData>
        </a:graphic>
      </p:graphicFrame>
      <p:sp>
        <p:nvSpPr>
          <p:cNvPr id="21" name="CuadroTexto 20">
            <a:extLst>
              <a:ext uri="{FF2B5EF4-FFF2-40B4-BE49-F238E27FC236}">
                <a16:creationId xmlns:a16="http://schemas.microsoft.com/office/drawing/2014/main" id="{2BBA4D31-60C9-991B-3D34-3585F8C8348E}"/>
              </a:ext>
            </a:extLst>
          </p:cNvPr>
          <p:cNvSpPr txBox="1"/>
          <p:nvPr/>
        </p:nvSpPr>
        <p:spPr>
          <a:xfrm>
            <a:off x="4010525" y="3048181"/>
            <a:ext cx="2983833" cy="1564083"/>
          </a:xfrm>
          <a:prstGeom prst="rect">
            <a:avLst/>
          </a:prstGeom>
          <a:noFill/>
        </p:spPr>
        <p:txBody>
          <a:bodyPr wrap="square">
            <a:spAutoFit/>
          </a:bodyPr>
          <a:lstStyle/>
          <a:p>
            <a:pPr algn="ctr">
              <a:lnSpc>
                <a:spcPct val="107000"/>
              </a:lnSpc>
              <a:spcAft>
                <a:spcPts val="800"/>
              </a:spcAft>
              <a:buNone/>
            </a:pPr>
            <a:endParaRPr lang="en-US" sz="1800" b="1" kern="0" dirty="0">
              <a:effectLst/>
              <a:latin typeface="Arial" panose="020B0604020202020204" pitchFamily="34" charset="0"/>
              <a:ea typeface="Arial" panose="020B0604020202020204" pitchFamily="34" charset="0"/>
              <a:cs typeface="Arial" panose="020B0604020202020204" pitchFamily="34" charset="0"/>
            </a:endParaRPr>
          </a:p>
          <a:p>
            <a:pPr algn="ctr">
              <a:lnSpc>
                <a:spcPct val="107000"/>
              </a:lnSpc>
              <a:spcAft>
                <a:spcPts val="800"/>
              </a:spcAft>
              <a:buNone/>
            </a:pPr>
            <a:r>
              <a:rPr lang="en-US" sz="1800" b="1" kern="0" dirty="0">
                <a:effectLst/>
                <a:latin typeface="Arial" panose="020B0604020202020204" pitchFamily="34" charset="0"/>
                <a:ea typeface="Arial" panose="020B0604020202020204" pitchFamily="34" charset="0"/>
                <a:cs typeface="Arial" panose="020B0604020202020204" pitchFamily="34" charset="0"/>
              </a:rPr>
              <a:t>PRESENTA</a:t>
            </a:r>
            <a:endParaRPr lang="es-MX" sz="2000" kern="1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800"/>
              </a:spcAft>
              <a:buNone/>
            </a:pPr>
            <a:r>
              <a:rPr lang="en-US" sz="1800" b="1" kern="0" dirty="0">
                <a:effectLst/>
                <a:latin typeface="Arial" panose="020B0604020202020204" pitchFamily="34" charset="0"/>
                <a:ea typeface="Arial" panose="020B0604020202020204" pitchFamily="34" charset="0"/>
                <a:cs typeface="Arial" panose="020B0604020202020204" pitchFamily="34" charset="0"/>
              </a:rPr>
              <a:t> </a:t>
            </a:r>
            <a:endParaRPr lang="es-MX" sz="2000" kern="1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800"/>
              </a:spcAft>
              <a:buNone/>
            </a:pPr>
            <a:r>
              <a:rPr lang="en-US" sz="1800" b="1" kern="0" dirty="0">
                <a:effectLst/>
                <a:latin typeface="Arial" panose="020B0604020202020204" pitchFamily="34" charset="0"/>
                <a:ea typeface="Arial" panose="020B0604020202020204" pitchFamily="34" charset="0"/>
                <a:cs typeface="Arial" panose="020B0604020202020204" pitchFamily="34" charset="0"/>
              </a:rPr>
              <a:t> </a:t>
            </a:r>
            <a:endParaRPr lang="es-MX" sz="2000" kern="1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23" name="CuadroTexto 22">
            <a:extLst>
              <a:ext uri="{FF2B5EF4-FFF2-40B4-BE49-F238E27FC236}">
                <a16:creationId xmlns:a16="http://schemas.microsoft.com/office/drawing/2014/main" id="{D2284A4D-D83A-881E-63B3-639ACAB1ACB4}"/>
              </a:ext>
            </a:extLst>
          </p:cNvPr>
          <p:cNvSpPr txBox="1"/>
          <p:nvPr/>
        </p:nvSpPr>
        <p:spPr>
          <a:xfrm>
            <a:off x="2550694" y="4809176"/>
            <a:ext cx="6096000" cy="928459"/>
          </a:xfrm>
          <a:prstGeom prst="rect">
            <a:avLst/>
          </a:prstGeom>
          <a:noFill/>
        </p:spPr>
        <p:txBody>
          <a:bodyPr wrap="square">
            <a:spAutoFit/>
          </a:bodyPr>
          <a:lstStyle/>
          <a:p>
            <a:pPr algn="ctr">
              <a:lnSpc>
                <a:spcPct val="150000"/>
              </a:lnSpc>
              <a:spcAft>
                <a:spcPts val="800"/>
              </a:spcAft>
              <a:buNone/>
            </a:pPr>
            <a:r>
              <a:rPr lang="en-US" sz="1600" b="1" kern="0" dirty="0">
                <a:latin typeface="Arial" panose="020B0604020202020204" pitchFamily="34" charset="0"/>
                <a:ea typeface="Calibri" panose="020F0502020204030204" pitchFamily="34" charset="0"/>
                <a:cs typeface="Arial" panose="020B0604020202020204" pitchFamily="34" charset="0"/>
              </a:rPr>
              <a:t>DOCENTE</a:t>
            </a:r>
            <a:endParaRPr lang="es-MX" sz="1800" kern="1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50000"/>
              </a:lnSpc>
              <a:spcAft>
                <a:spcPts val="800"/>
              </a:spcAft>
              <a:buNone/>
            </a:pPr>
            <a:r>
              <a:rPr lang="es-MX" sz="1800" b="1" kern="0" dirty="0">
                <a:effectLst/>
                <a:latin typeface="Arial" panose="020B0604020202020204" pitchFamily="34" charset="0"/>
                <a:ea typeface="Times New Roman" panose="02020603050405020304" pitchFamily="18" charset="0"/>
                <a:cs typeface="Arial" panose="020B0604020202020204" pitchFamily="34" charset="0"/>
              </a:rPr>
              <a:t>ING. FRANCISCO JAVIER MINGO VELAZQUEZ</a:t>
            </a:r>
            <a:endParaRPr lang="es-MX" sz="1800" kern="1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25" name="CuadroTexto 24">
            <a:extLst>
              <a:ext uri="{FF2B5EF4-FFF2-40B4-BE49-F238E27FC236}">
                <a16:creationId xmlns:a16="http://schemas.microsoft.com/office/drawing/2014/main" id="{2669DBE5-FAF1-35CF-08F0-D08353CB1B1B}"/>
              </a:ext>
            </a:extLst>
          </p:cNvPr>
          <p:cNvSpPr txBox="1"/>
          <p:nvPr/>
        </p:nvSpPr>
        <p:spPr>
          <a:xfrm>
            <a:off x="1793875" y="6265557"/>
            <a:ext cx="7812505" cy="1078244"/>
          </a:xfrm>
          <a:prstGeom prst="rect">
            <a:avLst/>
          </a:prstGeom>
          <a:noFill/>
        </p:spPr>
        <p:txBody>
          <a:bodyPr wrap="square">
            <a:spAutoFit/>
          </a:bodyPr>
          <a:lstStyle/>
          <a:p>
            <a:pPr algn="r">
              <a:lnSpc>
                <a:spcPct val="107000"/>
              </a:lnSpc>
              <a:spcAft>
                <a:spcPts val="800"/>
              </a:spcAft>
              <a:buNone/>
            </a:pPr>
            <a:r>
              <a:rPr lang="es-MX" sz="2000" b="1" kern="0" dirty="0">
                <a:latin typeface="Arial" panose="020B0604020202020204" pitchFamily="34" charset="0"/>
                <a:ea typeface="Times New Roman" panose="02020603050405020304" pitchFamily="18" charset="0"/>
                <a:cs typeface="Arial" panose="020B0604020202020204" pitchFamily="34" charset="0"/>
              </a:rPr>
              <a:t>31</a:t>
            </a:r>
            <a:r>
              <a:rPr lang="es-MX" sz="2000" b="1" kern="0" dirty="0">
                <a:effectLst/>
                <a:latin typeface="Arial" panose="020B0604020202020204" pitchFamily="34" charset="0"/>
                <a:ea typeface="Times New Roman" panose="02020603050405020304" pitchFamily="18" charset="0"/>
                <a:cs typeface="Arial" panose="020B0604020202020204" pitchFamily="34" charset="0"/>
              </a:rPr>
              <a:t> </a:t>
            </a:r>
            <a:r>
              <a:rPr lang="es-MX" sz="2000" b="1" kern="0">
                <a:effectLst/>
                <a:latin typeface="Arial" panose="020B0604020202020204" pitchFamily="34" charset="0"/>
                <a:ea typeface="Times New Roman" panose="02020603050405020304" pitchFamily="18" charset="0"/>
                <a:cs typeface="Arial" panose="020B0604020202020204" pitchFamily="34" charset="0"/>
              </a:rPr>
              <a:t>DE ENERO </a:t>
            </a:r>
            <a:r>
              <a:rPr lang="es-MX" sz="2000" b="1" kern="0" dirty="0">
                <a:effectLst/>
                <a:latin typeface="Arial" panose="020B0604020202020204" pitchFamily="34" charset="0"/>
                <a:ea typeface="Times New Roman" panose="02020603050405020304" pitchFamily="18" charset="0"/>
                <a:cs typeface="Arial" panose="020B0604020202020204" pitchFamily="34" charset="0"/>
              </a:rPr>
              <a:t>DE 2026</a:t>
            </a:r>
            <a:r>
              <a:rPr lang="es-MX" sz="1800" b="1" kern="0" dirty="0">
                <a:effectLst/>
                <a:latin typeface="Arial" panose="020B0604020202020204" pitchFamily="34" charset="0"/>
                <a:ea typeface="Arial" panose="020B0604020202020204" pitchFamily="34" charset="0"/>
                <a:cs typeface="Arial" panose="020B0604020202020204" pitchFamily="34" charset="0"/>
              </a:rPr>
              <a:t> </a:t>
            </a:r>
            <a:r>
              <a:rPr lang="en-US" sz="1800" kern="0" dirty="0">
                <a:effectLst/>
                <a:latin typeface="Arial" panose="020B0604020202020204" pitchFamily="34" charset="0"/>
                <a:ea typeface="Arial" panose="020B0604020202020204" pitchFamily="34" charset="0"/>
                <a:cs typeface="Arial" panose="020B0604020202020204" pitchFamily="34" charset="0"/>
              </a:rPr>
              <a:t>VENUSTIANO CARRANZA, CHIAPAS</a:t>
            </a:r>
            <a:endParaRPr lang="es-MX" sz="2000" kern="100" dirty="0">
              <a:effectLst/>
              <a:latin typeface="Arial" panose="020B0604020202020204" pitchFamily="34" charset="0"/>
              <a:ea typeface="Calibri" panose="020F0502020204030204" pitchFamily="34" charset="0"/>
              <a:cs typeface="Times New Roman" panose="02020603050405020304" pitchFamily="18" charset="0"/>
            </a:endParaRPr>
          </a:p>
          <a:p>
            <a:pPr>
              <a:buNone/>
            </a:pPr>
            <a:br>
              <a:rPr lang="en-US" sz="1800" kern="0" dirty="0">
                <a:effectLst/>
                <a:latin typeface="Arial" panose="020B0604020202020204" pitchFamily="34" charset="0"/>
                <a:ea typeface="Arial" panose="020B0604020202020204" pitchFamily="34" charset="0"/>
              </a:rPr>
            </a:br>
            <a:endParaRPr lang="es-MX" dirty="0"/>
          </a:p>
        </p:txBody>
      </p:sp>
    </p:spTree>
    <p:extLst>
      <p:ext uri="{BB962C8B-B14F-4D97-AF65-F5344CB8AC3E}">
        <p14:creationId xmlns:p14="http://schemas.microsoft.com/office/powerpoint/2010/main" val="4001011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1D6082-4DFF-D462-7BB3-9C89FC2BC240}"/>
              </a:ext>
            </a:extLst>
          </p:cNvPr>
          <p:cNvSpPr>
            <a:spLocks noGrp="1"/>
          </p:cNvSpPr>
          <p:nvPr>
            <p:ph type="title"/>
          </p:nvPr>
        </p:nvSpPr>
        <p:spPr/>
        <p:txBody>
          <a:bodyPr/>
          <a:lstStyle/>
          <a:p>
            <a:r>
              <a:rPr lang="es-MX" sz="4800" b="1" dirty="0">
                <a:solidFill>
                  <a:schemeClr val="accent1"/>
                </a:solidFill>
              </a:rPr>
              <a:t>CONTROL ACCESO</a:t>
            </a:r>
          </a:p>
        </p:txBody>
      </p:sp>
      <p:pic>
        <p:nvPicPr>
          <p:cNvPr id="5" name="Marcador de contenido 4">
            <a:extLst>
              <a:ext uri="{FF2B5EF4-FFF2-40B4-BE49-F238E27FC236}">
                <a16:creationId xmlns:a16="http://schemas.microsoft.com/office/drawing/2014/main" id="{9907E31A-4D3D-19C9-F590-0B89BC4E6F55}"/>
              </a:ext>
            </a:extLst>
          </p:cNvPr>
          <p:cNvPicPr>
            <a:picLocks noGrp="1" noChangeAspect="1"/>
          </p:cNvPicPr>
          <p:nvPr>
            <p:ph idx="1"/>
          </p:nvPr>
        </p:nvPicPr>
        <p:blipFill>
          <a:blip r:embed="rId2"/>
          <a:stretch>
            <a:fillRect/>
          </a:stretch>
        </p:blipFill>
        <p:spPr>
          <a:xfrm>
            <a:off x="838200" y="2159000"/>
            <a:ext cx="5932311" cy="3336925"/>
          </a:xfrm>
          <a:prstGeom prst="rect">
            <a:avLst/>
          </a:prstGeom>
        </p:spPr>
      </p:pic>
      <p:sp>
        <p:nvSpPr>
          <p:cNvPr id="7" name="CuadroTexto 6">
            <a:extLst>
              <a:ext uri="{FF2B5EF4-FFF2-40B4-BE49-F238E27FC236}">
                <a16:creationId xmlns:a16="http://schemas.microsoft.com/office/drawing/2014/main" id="{F7B8194F-A00D-1022-DB6E-027E5288E10A}"/>
              </a:ext>
            </a:extLst>
          </p:cNvPr>
          <p:cNvSpPr txBox="1"/>
          <p:nvPr/>
        </p:nvSpPr>
        <p:spPr>
          <a:xfrm>
            <a:off x="7134225" y="2350134"/>
            <a:ext cx="4219575" cy="2031325"/>
          </a:xfrm>
          <a:prstGeom prst="rect">
            <a:avLst/>
          </a:prstGeom>
          <a:noFill/>
        </p:spPr>
        <p:txBody>
          <a:bodyPr wrap="square">
            <a:spAutoFit/>
          </a:bodyPr>
          <a:lstStyle/>
          <a:p>
            <a:pPr algn="just"/>
            <a:r>
              <a:rPr lang="es-MX" dirty="0"/>
              <a:t>control de acceso al evento. Inicia con la autenticación del usuario, continúa con la lectura y validación del código QR, y finaliza otorgando o negando el acceso según el resultado. Se incluyen decisiones y validaciones contra la base de datos para garantizar un acceso seguro.</a:t>
            </a:r>
          </a:p>
        </p:txBody>
      </p:sp>
    </p:spTree>
    <p:extLst>
      <p:ext uri="{BB962C8B-B14F-4D97-AF65-F5344CB8AC3E}">
        <p14:creationId xmlns:p14="http://schemas.microsoft.com/office/powerpoint/2010/main" val="1971867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44B383-3F19-6830-277E-959E7B28E2A4}"/>
              </a:ext>
            </a:extLst>
          </p:cNvPr>
          <p:cNvSpPr>
            <a:spLocks noGrp="1"/>
          </p:cNvSpPr>
          <p:nvPr>
            <p:ph type="title"/>
          </p:nvPr>
        </p:nvSpPr>
        <p:spPr>
          <a:xfrm>
            <a:off x="838200" y="365125"/>
            <a:ext cx="2838450" cy="1325563"/>
          </a:xfrm>
        </p:spPr>
        <p:txBody>
          <a:bodyPr/>
          <a:lstStyle/>
          <a:p>
            <a:r>
              <a:rPr lang="es-MX" dirty="0"/>
              <a:t>DIAGRAMA </a:t>
            </a:r>
            <a:br>
              <a:rPr lang="es-MX" dirty="0"/>
            </a:br>
            <a:r>
              <a:rPr lang="es-MX" dirty="0"/>
              <a:t>DE FLUJO</a:t>
            </a:r>
          </a:p>
        </p:txBody>
      </p:sp>
      <p:pic>
        <p:nvPicPr>
          <p:cNvPr id="5" name="Marcador de contenido 4">
            <a:extLst>
              <a:ext uri="{FF2B5EF4-FFF2-40B4-BE49-F238E27FC236}">
                <a16:creationId xmlns:a16="http://schemas.microsoft.com/office/drawing/2014/main" id="{FAA1EA0B-68D1-0C26-BF92-9DD29343BB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91025" y="285750"/>
            <a:ext cx="7629525" cy="6496050"/>
          </a:xfrm>
          <a:prstGeom prst="rect">
            <a:avLst/>
          </a:prstGeom>
        </p:spPr>
      </p:pic>
      <p:sp>
        <p:nvSpPr>
          <p:cNvPr id="7" name="CuadroTexto 6">
            <a:extLst>
              <a:ext uri="{FF2B5EF4-FFF2-40B4-BE49-F238E27FC236}">
                <a16:creationId xmlns:a16="http://schemas.microsoft.com/office/drawing/2014/main" id="{B88226DC-2C90-6FA4-660A-3B3619D91C14}"/>
              </a:ext>
            </a:extLst>
          </p:cNvPr>
          <p:cNvSpPr txBox="1"/>
          <p:nvPr/>
        </p:nvSpPr>
        <p:spPr>
          <a:xfrm>
            <a:off x="628650" y="2366486"/>
            <a:ext cx="3838575" cy="2308324"/>
          </a:xfrm>
          <a:prstGeom prst="rect">
            <a:avLst/>
          </a:prstGeom>
          <a:noFill/>
        </p:spPr>
        <p:txBody>
          <a:bodyPr wrap="square">
            <a:spAutoFit/>
          </a:bodyPr>
          <a:lstStyle/>
          <a:p>
            <a:pPr algn="just"/>
            <a:r>
              <a:rPr lang="es-MX" dirty="0"/>
              <a:t>se presentan los diagramas de flujo correspondientes a los distintos módulos del sistema </a:t>
            </a:r>
            <a:r>
              <a:rPr lang="es-MX" dirty="0" err="1"/>
              <a:t>EventControl</a:t>
            </a:r>
            <a:r>
              <a:rPr lang="es-MX" dirty="0"/>
              <a:t>. Cada diagrama modela el proceso operativo desde el inicio hasta su finalización, incluyendo validaciones, decisiones y actualizaciones en la base de datos.</a:t>
            </a:r>
          </a:p>
        </p:txBody>
      </p:sp>
    </p:spTree>
    <p:extLst>
      <p:ext uri="{BB962C8B-B14F-4D97-AF65-F5344CB8AC3E}">
        <p14:creationId xmlns:p14="http://schemas.microsoft.com/office/powerpoint/2010/main" val="4247816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D74F9-6FD7-B63B-FE2F-C14A49702637}"/>
              </a:ext>
            </a:extLst>
          </p:cNvPr>
          <p:cNvSpPr>
            <a:spLocks noGrp="1"/>
          </p:cNvSpPr>
          <p:nvPr>
            <p:ph type="title"/>
          </p:nvPr>
        </p:nvSpPr>
        <p:spPr/>
        <p:txBody>
          <a:bodyPr>
            <a:normAutofit/>
          </a:bodyPr>
          <a:lstStyle/>
          <a:p>
            <a:r>
              <a:rPr lang="es-MX" sz="4800" b="1" dirty="0">
                <a:solidFill>
                  <a:schemeClr val="accent1"/>
                </a:solidFill>
              </a:rPr>
              <a:t>Arquitectura </a:t>
            </a:r>
            <a:r>
              <a:rPr lang="es-MX" sz="4800" b="1" dirty="0" err="1">
                <a:solidFill>
                  <a:schemeClr val="accent1"/>
                </a:solidFill>
              </a:rPr>
              <a:t>evencontrol</a:t>
            </a:r>
            <a:endParaRPr lang="es-MX" sz="4800" b="1" dirty="0">
              <a:solidFill>
                <a:schemeClr val="accent1"/>
              </a:solidFill>
            </a:endParaRPr>
          </a:p>
        </p:txBody>
      </p:sp>
      <p:pic>
        <p:nvPicPr>
          <p:cNvPr id="6" name="Marcador de contenido 5">
            <a:extLst>
              <a:ext uri="{FF2B5EF4-FFF2-40B4-BE49-F238E27FC236}">
                <a16:creationId xmlns:a16="http://schemas.microsoft.com/office/drawing/2014/main" id="{8E235C57-BB7E-8EE8-0781-D3894B6B5511}"/>
              </a:ext>
            </a:extLst>
          </p:cNvPr>
          <p:cNvPicPr>
            <a:picLocks noGrp="1" noChangeAspect="1"/>
          </p:cNvPicPr>
          <p:nvPr>
            <p:ph idx="1"/>
          </p:nvPr>
        </p:nvPicPr>
        <p:blipFill>
          <a:blip r:embed="rId2"/>
          <a:stretch>
            <a:fillRect/>
          </a:stretch>
        </p:blipFill>
        <p:spPr>
          <a:xfrm>
            <a:off x="838200" y="1492250"/>
            <a:ext cx="5204178" cy="2927350"/>
          </a:xfrm>
          <a:prstGeom prst="rect">
            <a:avLst/>
          </a:prstGeom>
        </p:spPr>
      </p:pic>
      <p:sp>
        <p:nvSpPr>
          <p:cNvPr id="8" name="CuadroTexto 7">
            <a:extLst>
              <a:ext uri="{FF2B5EF4-FFF2-40B4-BE49-F238E27FC236}">
                <a16:creationId xmlns:a16="http://schemas.microsoft.com/office/drawing/2014/main" id="{500FAB03-63A9-2851-F0A0-114D5BC04495}"/>
              </a:ext>
            </a:extLst>
          </p:cNvPr>
          <p:cNvSpPr txBox="1"/>
          <p:nvPr/>
        </p:nvSpPr>
        <p:spPr>
          <a:xfrm>
            <a:off x="6600825" y="1690688"/>
            <a:ext cx="4238625" cy="3416320"/>
          </a:xfrm>
          <a:prstGeom prst="rect">
            <a:avLst/>
          </a:prstGeom>
          <a:noFill/>
        </p:spPr>
        <p:txBody>
          <a:bodyPr wrap="square">
            <a:spAutoFit/>
          </a:bodyPr>
          <a:lstStyle/>
          <a:p>
            <a:pPr algn="just">
              <a:buNone/>
            </a:pPr>
            <a:r>
              <a:rPr lang="es-MX" dirty="0"/>
              <a:t>Este diagrama muestra la arquitectura separada del sistema </a:t>
            </a:r>
            <a:r>
              <a:rPr lang="es-MX" dirty="0" err="1"/>
              <a:t>Event</a:t>
            </a:r>
            <a:r>
              <a:rPr lang="es-MX" dirty="0"/>
              <a:t> Control, dividida en </a:t>
            </a:r>
            <a:r>
              <a:rPr lang="es-MX" dirty="0" err="1"/>
              <a:t>Backend</a:t>
            </a:r>
            <a:r>
              <a:rPr lang="es-MX" dirty="0"/>
              <a:t> y </a:t>
            </a:r>
            <a:r>
              <a:rPr lang="es-MX" dirty="0" err="1"/>
              <a:t>Frontend</a:t>
            </a:r>
            <a:r>
              <a:rPr lang="es-MX" dirty="0"/>
              <a:t>. El </a:t>
            </a:r>
            <a:r>
              <a:rPr lang="es-MX" dirty="0" err="1"/>
              <a:t>Backend</a:t>
            </a:r>
            <a:r>
              <a:rPr lang="es-MX" dirty="0"/>
              <a:t>, implementado con </a:t>
            </a:r>
            <a:r>
              <a:rPr lang="es-MX" dirty="0" err="1"/>
              <a:t>Supabase</a:t>
            </a:r>
            <a:r>
              <a:rPr lang="es-MX" dirty="0"/>
              <a:t>, se encarga de la base de datos, autenticación y seguridad de la información. El </a:t>
            </a:r>
            <a:r>
              <a:rPr lang="es-MX" dirty="0" err="1"/>
              <a:t>Frontend</a:t>
            </a:r>
            <a:r>
              <a:rPr lang="es-MX" dirty="0"/>
              <a:t>, desarrollado con HTML, CSS y JavaScript, es la parte visual donde interactúan los usuarios.</a:t>
            </a:r>
          </a:p>
          <a:p>
            <a:pPr algn="just">
              <a:buNone/>
            </a:pPr>
            <a:r>
              <a:rPr lang="es-MX" dirty="0"/>
              <a:t>Ambos se comunican mediante una API, donde el </a:t>
            </a:r>
            <a:r>
              <a:rPr lang="es-MX" dirty="0" err="1"/>
              <a:t>frontend</a:t>
            </a:r>
            <a:r>
              <a:rPr lang="es-MX" dirty="0"/>
              <a:t> solicita datos y el </a:t>
            </a:r>
            <a:r>
              <a:rPr lang="es-MX" dirty="0" err="1"/>
              <a:t>backend</a:t>
            </a:r>
            <a:r>
              <a:rPr lang="es-MX" dirty="0"/>
              <a:t> los procesa y responde.</a:t>
            </a:r>
          </a:p>
        </p:txBody>
      </p:sp>
    </p:spTree>
    <p:extLst>
      <p:ext uri="{BB962C8B-B14F-4D97-AF65-F5344CB8AC3E}">
        <p14:creationId xmlns:p14="http://schemas.microsoft.com/office/powerpoint/2010/main" val="2793386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71523-1C79-F4B4-4495-446C83EED9BB}"/>
              </a:ext>
            </a:extLst>
          </p:cNvPr>
          <p:cNvSpPr>
            <a:spLocks noGrp="1"/>
          </p:cNvSpPr>
          <p:nvPr>
            <p:ph type="title"/>
          </p:nvPr>
        </p:nvSpPr>
        <p:spPr/>
        <p:txBody>
          <a:bodyPr>
            <a:normAutofit/>
          </a:bodyPr>
          <a:lstStyle/>
          <a:p>
            <a:r>
              <a:rPr lang="es-MX" sz="4800" b="1" dirty="0">
                <a:solidFill>
                  <a:schemeClr val="accent1"/>
                </a:solidFill>
              </a:rPr>
              <a:t>UML ENTIDAD RELACION</a:t>
            </a:r>
          </a:p>
        </p:txBody>
      </p:sp>
      <p:pic>
        <p:nvPicPr>
          <p:cNvPr id="7" name="Marcador de contenido 6">
            <a:extLst>
              <a:ext uri="{FF2B5EF4-FFF2-40B4-BE49-F238E27FC236}">
                <a16:creationId xmlns:a16="http://schemas.microsoft.com/office/drawing/2014/main" id="{4764E858-93BA-6E2C-4587-AF18EBB1D05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687" r="11484"/>
          <a:stretch>
            <a:fillRect/>
          </a:stretch>
        </p:blipFill>
        <p:spPr>
          <a:xfrm>
            <a:off x="838200" y="1577975"/>
            <a:ext cx="6605482" cy="4351338"/>
          </a:xfrm>
          <a:prstGeom prst="rect">
            <a:avLst/>
          </a:prstGeom>
        </p:spPr>
      </p:pic>
      <p:sp>
        <p:nvSpPr>
          <p:cNvPr id="9" name="CuadroTexto 8">
            <a:extLst>
              <a:ext uri="{FF2B5EF4-FFF2-40B4-BE49-F238E27FC236}">
                <a16:creationId xmlns:a16="http://schemas.microsoft.com/office/drawing/2014/main" id="{B7930C93-009E-255D-D432-EE5F6F6029D9}"/>
              </a:ext>
            </a:extLst>
          </p:cNvPr>
          <p:cNvSpPr txBox="1"/>
          <p:nvPr/>
        </p:nvSpPr>
        <p:spPr>
          <a:xfrm>
            <a:off x="7115175" y="1671668"/>
            <a:ext cx="4905375" cy="4801314"/>
          </a:xfrm>
          <a:prstGeom prst="rect">
            <a:avLst/>
          </a:prstGeom>
          <a:noFill/>
        </p:spPr>
        <p:txBody>
          <a:bodyPr wrap="square">
            <a:spAutoFit/>
          </a:bodyPr>
          <a:lstStyle/>
          <a:p>
            <a:pPr algn="just">
              <a:buNone/>
            </a:pPr>
            <a:r>
              <a:rPr lang="es-MX" dirty="0"/>
              <a:t>El diagrama representa la estructura de la base de datos del sistema </a:t>
            </a:r>
            <a:r>
              <a:rPr lang="es-MX" dirty="0" err="1"/>
              <a:t>Event</a:t>
            </a:r>
            <a:r>
              <a:rPr lang="es-MX" dirty="0"/>
              <a:t> Control en </a:t>
            </a:r>
            <a:r>
              <a:rPr lang="es-MX" dirty="0" err="1"/>
              <a:t>Supabase</a:t>
            </a:r>
            <a:r>
              <a:rPr lang="es-MX" dirty="0"/>
              <a:t>. La tabla central es </a:t>
            </a:r>
            <a:r>
              <a:rPr lang="es-MX" dirty="0" err="1"/>
              <a:t>pases_invitados</a:t>
            </a:r>
            <a:r>
              <a:rPr lang="es-MX" dirty="0"/>
              <a:t>, donde se almacenan los datos de cada invitación, incluyendo código de acceso, número de invitados, confirmación y mesa asignada.</a:t>
            </a:r>
          </a:p>
          <a:p>
            <a:pPr algn="just">
              <a:buNone/>
            </a:pPr>
            <a:r>
              <a:rPr lang="es-MX" dirty="0"/>
              <a:t>La tabla mesas gestiona la capacidad y ocupación de cada mesa, mientras que </a:t>
            </a:r>
            <a:r>
              <a:rPr lang="es-MX" dirty="0" err="1"/>
              <a:t>configuracion_evento</a:t>
            </a:r>
            <a:r>
              <a:rPr lang="es-MX" dirty="0"/>
              <a:t> almacena los datos generales del evento.</a:t>
            </a:r>
            <a:br>
              <a:rPr lang="es-MX" dirty="0"/>
            </a:br>
            <a:r>
              <a:rPr lang="es-MX" dirty="0"/>
              <a:t>Por otro lado, </a:t>
            </a:r>
            <a:r>
              <a:rPr lang="es-MX" dirty="0" err="1"/>
              <a:t>registros_entrada</a:t>
            </a:r>
            <a:r>
              <a:rPr lang="es-MX" dirty="0"/>
              <a:t> controla el acceso en tiempo real, registrando cuántos invitados ingresan y quién realiza el registro.</a:t>
            </a:r>
            <a:br>
              <a:rPr lang="es-MX" dirty="0"/>
            </a:br>
            <a:r>
              <a:rPr lang="es-MX" dirty="0"/>
              <a:t>La tabla </a:t>
            </a:r>
            <a:r>
              <a:rPr lang="es-MX" dirty="0" err="1"/>
              <a:t>descargas_invitacion</a:t>
            </a:r>
            <a:r>
              <a:rPr lang="es-MX" dirty="0"/>
              <a:t> permite llevar seguimiento de las descargas realizadas.</a:t>
            </a:r>
          </a:p>
          <a:p>
            <a:pPr algn="just">
              <a:buNone/>
            </a:pPr>
            <a:r>
              <a:rPr lang="es-MX" dirty="0"/>
              <a:t>Finalmente, las tablas se relacionan mediante claves foráneas, garantizando integridad de datos y un control estructurado del evento.</a:t>
            </a:r>
          </a:p>
        </p:txBody>
      </p:sp>
    </p:spTree>
    <p:extLst>
      <p:ext uri="{BB962C8B-B14F-4D97-AF65-F5344CB8AC3E}">
        <p14:creationId xmlns:p14="http://schemas.microsoft.com/office/powerpoint/2010/main" val="4283758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D8314E-2302-B124-2C42-4DAEF3676D04}"/>
              </a:ext>
            </a:extLst>
          </p:cNvPr>
          <p:cNvSpPr>
            <a:spLocks noGrp="1"/>
          </p:cNvSpPr>
          <p:nvPr>
            <p:ph type="title"/>
          </p:nvPr>
        </p:nvSpPr>
        <p:spPr/>
        <p:txBody>
          <a:bodyPr>
            <a:normAutofit/>
          </a:bodyPr>
          <a:lstStyle/>
          <a:p>
            <a:r>
              <a:rPr lang="es-MX" sz="4800" b="1" dirty="0">
                <a:solidFill>
                  <a:schemeClr val="accent1"/>
                </a:solidFill>
              </a:rPr>
              <a:t>INVITACIÓN A LA BODA</a:t>
            </a:r>
          </a:p>
        </p:txBody>
      </p:sp>
      <p:pic>
        <p:nvPicPr>
          <p:cNvPr id="5" name="Marcador de contenido 4">
            <a:extLst>
              <a:ext uri="{FF2B5EF4-FFF2-40B4-BE49-F238E27FC236}">
                <a16:creationId xmlns:a16="http://schemas.microsoft.com/office/drawing/2014/main" id="{3FA7CF58-06A3-C114-8788-8FCBC7178CDB}"/>
              </a:ext>
            </a:extLst>
          </p:cNvPr>
          <p:cNvPicPr>
            <a:picLocks noGrp="1" noChangeAspect="1"/>
          </p:cNvPicPr>
          <p:nvPr>
            <p:ph idx="1"/>
          </p:nvPr>
        </p:nvPicPr>
        <p:blipFill>
          <a:blip r:embed="rId2"/>
          <a:stretch>
            <a:fillRect/>
          </a:stretch>
        </p:blipFill>
        <p:spPr>
          <a:xfrm>
            <a:off x="955936" y="1843777"/>
            <a:ext cx="5636347" cy="3170445"/>
          </a:xfrm>
          <a:prstGeom prst="rect">
            <a:avLst/>
          </a:prstGeom>
        </p:spPr>
      </p:pic>
      <p:sp>
        <p:nvSpPr>
          <p:cNvPr id="4" name="CuadroTexto 3">
            <a:extLst>
              <a:ext uri="{FF2B5EF4-FFF2-40B4-BE49-F238E27FC236}">
                <a16:creationId xmlns:a16="http://schemas.microsoft.com/office/drawing/2014/main" id="{433AD832-CE44-4547-149D-C4EA183D5E4C}"/>
              </a:ext>
            </a:extLst>
          </p:cNvPr>
          <p:cNvSpPr txBox="1"/>
          <p:nvPr/>
        </p:nvSpPr>
        <p:spPr>
          <a:xfrm>
            <a:off x="6814515" y="2967334"/>
            <a:ext cx="4108175" cy="923330"/>
          </a:xfrm>
          <a:prstGeom prst="rect">
            <a:avLst/>
          </a:prstGeom>
          <a:noFill/>
        </p:spPr>
        <p:txBody>
          <a:bodyPr wrap="square">
            <a:spAutoFit/>
          </a:bodyPr>
          <a:lstStyle/>
          <a:p>
            <a:pPr algn="just"/>
            <a:r>
              <a:rPr lang="es-MX" dirty="0"/>
              <a:t>Se muestra la pantalla principal de la invitación digital, donde se tiene que confirmar  la </a:t>
            </a:r>
            <a:r>
              <a:rPr lang="es-MX" dirty="0" err="1"/>
              <a:t>sistencia</a:t>
            </a:r>
            <a:r>
              <a:rPr lang="es-MX" dirty="0"/>
              <a:t> a la boda</a:t>
            </a:r>
          </a:p>
        </p:txBody>
      </p:sp>
    </p:spTree>
    <p:extLst>
      <p:ext uri="{BB962C8B-B14F-4D97-AF65-F5344CB8AC3E}">
        <p14:creationId xmlns:p14="http://schemas.microsoft.com/office/powerpoint/2010/main" val="306017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A27954-AB98-3BE0-D571-97BF98978693}"/>
              </a:ext>
            </a:extLst>
          </p:cNvPr>
          <p:cNvSpPr>
            <a:spLocks noGrp="1"/>
          </p:cNvSpPr>
          <p:nvPr>
            <p:ph type="title"/>
          </p:nvPr>
        </p:nvSpPr>
        <p:spPr/>
        <p:txBody>
          <a:bodyPr>
            <a:normAutofit/>
          </a:bodyPr>
          <a:lstStyle/>
          <a:p>
            <a:r>
              <a:rPr lang="es-MX" sz="4800" b="1" dirty="0">
                <a:solidFill>
                  <a:schemeClr val="accent1"/>
                </a:solidFill>
              </a:rPr>
              <a:t>Introducción a la invitación</a:t>
            </a:r>
          </a:p>
        </p:txBody>
      </p:sp>
      <p:pic>
        <p:nvPicPr>
          <p:cNvPr id="21" name="Marcador de contenido 20">
            <a:extLst>
              <a:ext uri="{FF2B5EF4-FFF2-40B4-BE49-F238E27FC236}">
                <a16:creationId xmlns:a16="http://schemas.microsoft.com/office/drawing/2014/main" id="{667C9FAC-A1BD-1C04-7198-3FD359A4CD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77975"/>
            <a:ext cx="5068711" cy="2851150"/>
          </a:xfrm>
          <a:prstGeom prst="rect">
            <a:avLst/>
          </a:prstGeom>
        </p:spPr>
      </p:pic>
      <p:sp>
        <p:nvSpPr>
          <p:cNvPr id="4" name="CuadroTexto 3">
            <a:extLst>
              <a:ext uri="{FF2B5EF4-FFF2-40B4-BE49-F238E27FC236}">
                <a16:creationId xmlns:a16="http://schemas.microsoft.com/office/drawing/2014/main" id="{88676472-FFE6-8611-D3E3-64249E3AA4CD}"/>
              </a:ext>
            </a:extLst>
          </p:cNvPr>
          <p:cNvSpPr txBox="1"/>
          <p:nvPr/>
        </p:nvSpPr>
        <p:spPr>
          <a:xfrm>
            <a:off x="6096000" y="1775936"/>
            <a:ext cx="4229100" cy="1754326"/>
          </a:xfrm>
          <a:prstGeom prst="rect">
            <a:avLst/>
          </a:prstGeom>
          <a:noFill/>
        </p:spPr>
        <p:txBody>
          <a:bodyPr wrap="square">
            <a:spAutoFit/>
          </a:bodyPr>
          <a:lstStyle/>
          <a:p>
            <a:pPr algn="just"/>
            <a:r>
              <a:rPr lang="es-MX" dirty="0"/>
              <a:t>se muestra la pantalla principal de la invitación digital, donde se presenta el diseño inicial del evento. Se ve la estructura visual que da la bienvenida a los invitados, incluyendo elementos gráficos representativos de la celebración.</a:t>
            </a:r>
          </a:p>
        </p:txBody>
      </p:sp>
    </p:spTree>
    <p:extLst>
      <p:ext uri="{BB962C8B-B14F-4D97-AF65-F5344CB8AC3E}">
        <p14:creationId xmlns:p14="http://schemas.microsoft.com/office/powerpoint/2010/main" val="4197791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D7518F-2E1E-D999-DA45-D06512E24CA0}"/>
              </a:ext>
            </a:extLst>
          </p:cNvPr>
          <p:cNvSpPr>
            <a:spLocks noGrp="1"/>
          </p:cNvSpPr>
          <p:nvPr>
            <p:ph type="title"/>
          </p:nvPr>
        </p:nvSpPr>
        <p:spPr/>
        <p:txBody>
          <a:bodyPr>
            <a:normAutofit/>
          </a:bodyPr>
          <a:lstStyle/>
          <a:p>
            <a:r>
              <a:rPr lang="es-MX" sz="4800" b="1" dirty="0">
                <a:solidFill>
                  <a:schemeClr val="accent1"/>
                </a:solidFill>
              </a:rPr>
              <a:t>INICIO DE LA INVITACION</a:t>
            </a:r>
          </a:p>
        </p:txBody>
      </p:sp>
      <p:pic>
        <p:nvPicPr>
          <p:cNvPr id="5" name="Marcador de contenido 4">
            <a:extLst>
              <a:ext uri="{FF2B5EF4-FFF2-40B4-BE49-F238E27FC236}">
                <a16:creationId xmlns:a16="http://schemas.microsoft.com/office/drawing/2014/main" id="{C05D55FA-AEE7-1351-C508-E0FFF5B02B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5579532" cy="3138487"/>
          </a:xfrm>
          <a:prstGeom prst="rect">
            <a:avLst/>
          </a:prstGeom>
        </p:spPr>
      </p:pic>
      <p:sp>
        <p:nvSpPr>
          <p:cNvPr id="4" name="CuadroTexto 3">
            <a:extLst>
              <a:ext uri="{FF2B5EF4-FFF2-40B4-BE49-F238E27FC236}">
                <a16:creationId xmlns:a16="http://schemas.microsoft.com/office/drawing/2014/main" id="{848EEFA7-4924-AC10-6D73-2452C86C2BCB}"/>
              </a:ext>
            </a:extLst>
          </p:cNvPr>
          <p:cNvSpPr txBox="1"/>
          <p:nvPr/>
        </p:nvSpPr>
        <p:spPr>
          <a:xfrm>
            <a:off x="6874932" y="2382768"/>
            <a:ext cx="4174068" cy="1477328"/>
          </a:xfrm>
          <a:prstGeom prst="rect">
            <a:avLst/>
          </a:prstGeom>
          <a:noFill/>
        </p:spPr>
        <p:txBody>
          <a:bodyPr wrap="square">
            <a:spAutoFit/>
          </a:bodyPr>
          <a:lstStyle/>
          <a:p>
            <a:pPr algn="just"/>
            <a:r>
              <a:rPr lang="es-MX" dirty="0"/>
              <a:t>En esta pantalla se Ve el inicio formal de la invitación digital. Se estructura el contenido principal visual adecuada, permitiendo al usuario identificar rápidamente la información del evento.</a:t>
            </a:r>
          </a:p>
        </p:txBody>
      </p:sp>
    </p:spTree>
    <p:extLst>
      <p:ext uri="{BB962C8B-B14F-4D97-AF65-F5344CB8AC3E}">
        <p14:creationId xmlns:p14="http://schemas.microsoft.com/office/powerpoint/2010/main" val="3148378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97BD37-0707-F23C-7C27-242ED18B3AAF}"/>
              </a:ext>
            </a:extLst>
          </p:cNvPr>
          <p:cNvSpPr>
            <a:spLocks noGrp="1"/>
          </p:cNvSpPr>
          <p:nvPr>
            <p:ph type="title"/>
          </p:nvPr>
        </p:nvSpPr>
        <p:spPr/>
        <p:txBody>
          <a:bodyPr>
            <a:normAutofit/>
          </a:bodyPr>
          <a:lstStyle/>
          <a:p>
            <a:r>
              <a:rPr lang="es-MX" sz="4800" b="1" dirty="0">
                <a:solidFill>
                  <a:schemeClr val="accent1"/>
                </a:solidFill>
              </a:rPr>
              <a:t>CONTADOR DE TIEMPO PARA LA BODA</a:t>
            </a:r>
          </a:p>
        </p:txBody>
      </p:sp>
      <p:pic>
        <p:nvPicPr>
          <p:cNvPr id="4" name="Marcador de contenido 3">
            <a:extLst>
              <a:ext uri="{FF2B5EF4-FFF2-40B4-BE49-F238E27FC236}">
                <a16:creationId xmlns:a16="http://schemas.microsoft.com/office/drawing/2014/main" id="{D02D3A8A-C4AE-B37F-6677-19705B5A4E5B}"/>
              </a:ext>
            </a:extLst>
          </p:cNvPr>
          <p:cNvPicPr>
            <a:picLocks noGrp="1" noChangeAspect="1"/>
          </p:cNvPicPr>
          <p:nvPr>
            <p:ph idx="1"/>
          </p:nvPr>
        </p:nvPicPr>
        <p:blipFill>
          <a:blip r:embed="rId2"/>
          <a:stretch>
            <a:fillRect/>
          </a:stretch>
        </p:blipFill>
        <p:spPr>
          <a:xfrm>
            <a:off x="838200" y="1939924"/>
            <a:ext cx="5119511" cy="2879725"/>
          </a:xfrm>
          <a:prstGeom prst="rect">
            <a:avLst/>
          </a:prstGeom>
        </p:spPr>
      </p:pic>
      <p:sp>
        <p:nvSpPr>
          <p:cNvPr id="5" name="CuadroTexto 4">
            <a:extLst>
              <a:ext uri="{FF2B5EF4-FFF2-40B4-BE49-F238E27FC236}">
                <a16:creationId xmlns:a16="http://schemas.microsoft.com/office/drawing/2014/main" id="{45D72AB2-C5E5-B242-FF45-5F5422B30767}"/>
              </a:ext>
            </a:extLst>
          </p:cNvPr>
          <p:cNvSpPr txBox="1"/>
          <p:nvPr/>
        </p:nvSpPr>
        <p:spPr>
          <a:xfrm>
            <a:off x="6629400" y="2413337"/>
            <a:ext cx="3724275" cy="2031325"/>
          </a:xfrm>
          <a:prstGeom prst="rect">
            <a:avLst/>
          </a:prstGeom>
          <a:noFill/>
        </p:spPr>
        <p:txBody>
          <a:bodyPr wrap="square">
            <a:spAutoFit/>
          </a:bodyPr>
          <a:lstStyle/>
          <a:p>
            <a:pPr algn="just"/>
            <a:r>
              <a:rPr lang="es-MX" dirty="0"/>
              <a:t>Se implementa  un contador regresivo, el cual indica el tiempo restante para la celebración del evento. Este elemento ayuda a mejorar la experiencia del usuario al generar expectativa y dinamismo en la interfaz.</a:t>
            </a:r>
          </a:p>
        </p:txBody>
      </p:sp>
    </p:spTree>
    <p:extLst>
      <p:ext uri="{BB962C8B-B14F-4D97-AF65-F5344CB8AC3E}">
        <p14:creationId xmlns:p14="http://schemas.microsoft.com/office/powerpoint/2010/main" val="3617580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DC60E3-FC46-10AD-6951-A698BB17CAFC}"/>
              </a:ext>
            </a:extLst>
          </p:cNvPr>
          <p:cNvSpPr>
            <a:spLocks noGrp="1"/>
          </p:cNvSpPr>
          <p:nvPr>
            <p:ph type="title"/>
          </p:nvPr>
        </p:nvSpPr>
        <p:spPr/>
        <p:txBody>
          <a:bodyPr>
            <a:normAutofit/>
          </a:bodyPr>
          <a:lstStyle/>
          <a:p>
            <a:r>
              <a:rPr lang="es-MX" sz="4800" b="1" dirty="0">
                <a:solidFill>
                  <a:schemeClr val="accent1"/>
                </a:solidFill>
              </a:rPr>
              <a:t>FAMILIAS</a:t>
            </a:r>
          </a:p>
        </p:txBody>
      </p:sp>
      <p:pic>
        <p:nvPicPr>
          <p:cNvPr id="4" name="Marcador de contenido 3">
            <a:extLst>
              <a:ext uri="{FF2B5EF4-FFF2-40B4-BE49-F238E27FC236}">
                <a16:creationId xmlns:a16="http://schemas.microsoft.com/office/drawing/2014/main" id="{A78B5050-329E-1584-333A-BA5FCFBFAF01}"/>
              </a:ext>
            </a:extLst>
          </p:cNvPr>
          <p:cNvPicPr>
            <a:picLocks noGrp="1" noChangeAspect="1"/>
          </p:cNvPicPr>
          <p:nvPr>
            <p:ph idx="1"/>
          </p:nvPr>
        </p:nvPicPr>
        <p:blipFill>
          <a:blip r:embed="rId2"/>
          <a:stretch>
            <a:fillRect/>
          </a:stretch>
        </p:blipFill>
        <p:spPr>
          <a:xfrm>
            <a:off x="838200" y="1835150"/>
            <a:ext cx="4972050" cy="2796778"/>
          </a:xfrm>
          <a:prstGeom prst="rect">
            <a:avLst/>
          </a:prstGeom>
        </p:spPr>
      </p:pic>
      <p:sp>
        <p:nvSpPr>
          <p:cNvPr id="5" name="CuadroTexto 4">
            <a:extLst>
              <a:ext uri="{FF2B5EF4-FFF2-40B4-BE49-F238E27FC236}">
                <a16:creationId xmlns:a16="http://schemas.microsoft.com/office/drawing/2014/main" id="{3959CE0E-E6EA-4F95-30E6-F86DCB1B6477}"/>
              </a:ext>
            </a:extLst>
          </p:cNvPr>
          <p:cNvSpPr txBox="1"/>
          <p:nvPr/>
        </p:nvSpPr>
        <p:spPr>
          <a:xfrm>
            <a:off x="6096000" y="2505669"/>
            <a:ext cx="5124450" cy="1200329"/>
          </a:xfrm>
          <a:prstGeom prst="rect">
            <a:avLst/>
          </a:prstGeom>
          <a:noFill/>
        </p:spPr>
        <p:txBody>
          <a:bodyPr wrap="square">
            <a:spAutoFit/>
          </a:bodyPr>
          <a:lstStyle/>
          <a:p>
            <a:pPr algn="just">
              <a:buNone/>
            </a:pPr>
            <a:r>
              <a:rPr lang="es-MX" dirty="0"/>
              <a:t>los nombres de las familias que forman parte del evento. Ya que en este apartado cumple con una función protocolaria, respetando la formalidad y tradición en la presentación de los familiares.</a:t>
            </a:r>
          </a:p>
        </p:txBody>
      </p:sp>
    </p:spTree>
    <p:extLst>
      <p:ext uri="{BB962C8B-B14F-4D97-AF65-F5344CB8AC3E}">
        <p14:creationId xmlns:p14="http://schemas.microsoft.com/office/powerpoint/2010/main" val="830371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F11A8A-8FC9-AFBC-9A74-A5BE7EF2829D}"/>
              </a:ext>
            </a:extLst>
          </p:cNvPr>
          <p:cNvSpPr>
            <a:spLocks noGrp="1"/>
          </p:cNvSpPr>
          <p:nvPr>
            <p:ph type="title"/>
          </p:nvPr>
        </p:nvSpPr>
        <p:spPr/>
        <p:txBody>
          <a:bodyPr>
            <a:normAutofit/>
          </a:bodyPr>
          <a:lstStyle/>
          <a:p>
            <a:r>
              <a:rPr lang="es-MX" sz="4800" b="1" dirty="0">
                <a:solidFill>
                  <a:schemeClr val="accent1"/>
                </a:solidFill>
              </a:rPr>
              <a:t>EVENTO</a:t>
            </a:r>
          </a:p>
        </p:txBody>
      </p:sp>
      <p:pic>
        <p:nvPicPr>
          <p:cNvPr id="4" name="Marcador de contenido 3">
            <a:extLst>
              <a:ext uri="{FF2B5EF4-FFF2-40B4-BE49-F238E27FC236}">
                <a16:creationId xmlns:a16="http://schemas.microsoft.com/office/drawing/2014/main" id="{5D13C340-AF61-CA9D-177C-2D40BF50FA63}"/>
              </a:ext>
            </a:extLst>
          </p:cNvPr>
          <p:cNvPicPr>
            <a:picLocks noGrp="1" noChangeAspect="1"/>
          </p:cNvPicPr>
          <p:nvPr>
            <p:ph idx="1"/>
          </p:nvPr>
        </p:nvPicPr>
        <p:blipFill>
          <a:blip r:embed="rId2"/>
          <a:stretch>
            <a:fillRect/>
          </a:stretch>
        </p:blipFill>
        <p:spPr>
          <a:xfrm>
            <a:off x="838200" y="1690688"/>
            <a:ext cx="5105399" cy="2871787"/>
          </a:xfrm>
          <a:prstGeom prst="rect">
            <a:avLst/>
          </a:prstGeom>
        </p:spPr>
      </p:pic>
      <p:sp>
        <p:nvSpPr>
          <p:cNvPr id="5" name="CuadroTexto 4">
            <a:extLst>
              <a:ext uri="{FF2B5EF4-FFF2-40B4-BE49-F238E27FC236}">
                <a16:creationId xmlns:a16="http://schemas.microsoft.com/office/drawing/2014/main" id="{2416753B-9F36-471C-AB55-28EAA9047D29}"/>
              </a:ext>
            </a:extLst>
          </p:cNvPr>
          <p:cNvSpPr txBox="1"/>
          <p:nvPr/>
        </p:nvSpPr>
        <p:spPr>
          <a:xfrm>
            <a:off x="6248403" y="2100560"/>
            <a:ext cx="3952872" cy="1477328"/>
          </a:xfrm>
          <a:prstGeom prst="rect">
            <a:avLst/>
          </a:prstGeom>
          <a:noFill/>
        </p:spPr>
        <p:txBody>
          <a:bodyPr wrap="square">
            <a:spAutoFit/>
          </a:bodyPr>
          <a:lstStyle/>
          <a:p>
            <a:pPr algn="just"/>
            <a:r>
              <a:rPr lang="es-MX" dirty="0"/>
              <a:t>Se presenta la información detallada del evento, lo cual incluyen fecha, hora y lugar. La </a:t>
            </a:r>
            <a:r>
              <a:rPr lang="es-MX" dirty="0" err="1"/>
              <a:t>organizacion</a:t>
            </a:r>
            <a:r>
              <a:rPr lang="es-MX" dirty="0"/>
              <a:t> de los elementos permite una lectura clara y organizada para los invitados.</a:t>
            </a:r>
          </a:p>
        </p:txBody>
      </p:sp>
    </p:spTree>
    <p:extLst>
      <p:ext uri="{BB962C8B-B14F-4D97-AF65-F5344CB8AC3E}">
        <p14:creationId xmlns:p14="http://schemas.microsoft.com/office/powerpoint/2010/main" val="274823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123D5AD-B34F-94DE-CA8C-4E027E6EDC22}"/>
              </a:ext>
            </a:extLst>
          </p:cNvPr>
          <p:cNvSpPr>
            <a:spLocks noGrp="1"/>
          </p:cNvSpPr>
          <p:nvPr>
            <p:ph idx="1"/>
          </p:nvPr>
        </p:nvSpPr>
        <p:spPr>
          <a:xfrm>
            <a:off x="838200" y="1047750"/>
            <a:ext cx="10515600" cy="5129213"/>
          </a:xfrm>
          <a:ln>
            <a:solidFill>
              <a:schemeClr val="accent5">
                <a:lumMod val="75000"/>
              </a:schemeClr>
            </a:solidFill>
          </a:ln>
        </p:spPr>
        <p:txBody>
          <a:bodyPr>
            <a:normAutofit lnSpcReduction="10000"/>
          </a:bodyPr>
          <a:lstStyle/>
          <a:p>
            <a:pPr marL="0" indent="0">
              <a:buNone/>
            </a:pPr>
            <a:r>
              <a:rPr lang="es-MX" sz="4800" b="1" kern="0" dirty="0">
                <a:solidFill>
                  <a:schemeClr val="accent1"/>
                </a:solidFill>
                <a:latin typeface="+mj-lt"/>
                <a:cs typeface="Arial" panose="020B0604020202020204" pitchFamily="34" charset="0"/>
              </a:rPr>
              <a:t>Introducción</a:t>
            </a:r>
          </a:p>
          <a:p>
            <a:pPr marL="0" indent="0">
              <a:buNone/>
            </a:pPr>
            <a:endParaRPr lang="es-MX" dirty="0"/>
          </a:p>
          <a:p>
            <a:pPr marL="0" indent="0" algn="just">
              <a:buNone/>
            </a:pPr>
            <a:r>
              <a:rPr lang="es-MX" dirty="0"/>
              <a:t>Se desarrolla el modelado estructural y funcional del sistema </a:t>
            </a:r>
            <a:r>
              <a:rPr lang="es-MX" dirty="0" err="1"/>
              <a:t>EventControl</a:t>
            </a:r>
            <a:r>
              <a:rPr lang="es-MX" dirty="0"/>
              <a:t>, el cual corresponde a un sistema digital de invitación y gestión integral de eventos </a:t>
            </a:r>
            <a:r>
              <a:rPr lang="es-MX" dirty="0" err="1"/>
              <a:t>sociales.Para</a:t>
            </a:r>
            <a:r>
              <a:rPr lang="es-MX" dirty="0"/>
              <a:t> su diseño se emplearon herramientas de modelado como Bizagi para la representación de procesos, Draw.io para la arquitectura del sistema y el diagrama entidad–relación, y Balsamiq </a:t>
            </a:r>
            <a:r>
              <a:rPr lang="es-MX" dirty="0" err="1"/>
              <a:t>Wireframes</a:t>
            </a:r>
            <a:r>
              <a:rPr lang="es-MX" dirty="0"/>
              <a:t> para el prototipo y desarrollo de las interfaces.</a:t>
            </a:r>
          </a:p>
          <a:p>
            <a:pPr marL="0" indent="0" algn="just">
              <a:buNone/>
            </a:pPr>
            <a:r>
              <a:rPr lang="es-MX" dirty="0"/>
              <a:t>El sistema integra módulos para la administración del evento, gestión de invitados, generación de pases digitales, asignación estratégica de mesas y control de acceso mediante validación en tiempo real.</a:t>
            </a:r>
          </a:p>
        </p:txBody>
      </p:sp>
    </p:spTree>
    <p:extLst>
      <p:ext uri="{BB962C8B-B14F-4D97-AF65-F5344CB8AC3E}">
        <p14:creationId xmlns:p14="http://schemas.microsoft.com/office/powerpoint/2010/main" val="2160315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CD6D8A-2418-4D95-0B53-29A633BF17D9}"/>
              </a:ext>
            </a:extLst>
          </p:cNvPr>
          <p:cNvSpPr>
            <a:spLocks noGrp="1"/>
          </p:cNvSpPr>
          <p:nvPr>
            <p:ph type="title"/>
          </p:nvPr>
        </p:nvSpPr>
        <p:spPr/>
        <p:txBody>
          <a:bodyPr>
            <a:normAutofit/>
          </a:bodyPr>
          <a:lstStyle/>
          <a:p>
            <a:r>
              <a:rPr lang="es-MX" sz="4800" b="1" dirty="0">
                <a:solidFill>
                  <a:schemeClr val="accent1"/>
                </a:solidFill>
              </a:rPr>
              <a:t>INTINERARIO</a:t>
            </a:r>
          </a:p>
        </p:txBody>
      </p:sp>
      <p:pic>
        <p:nvPicPr>
          <p:cNvPr id="5" name="Marcador de contenido 4">
            <a:extLst>
              <a:ext uri="{FF2B5EF4-FFF2-40B4-BE49-F238E27FC236}">
                <a16:creationId xmlns:a16="http://schemas.microsoft.com/office/drawing/2014/main" id="{27C023E8-654B-3C11-440E-8CD2210A2A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58925"/>
            <a:ext cx="5729111" cy="3222625"/>
          </a:xfrm>
          <a:prstGeom prst="rect">
            <a:avLst/>
          </a:prstGeom>
        </p:spPr>
      </p:pic>
      <p:sp>
        <p:nvSpPr>
          <p:cNvPr id="4" name="CuadroTexto 3">
            <a:extLst>
              <a:ext uri="{FF2B5EF4-FFF2-40B4-BE49-F238E27FC236}">
                <a16:creationId xmlns:a16="http://schemas.microsoft.com/office/drawing/2014/main" id="{CE253266-B121-F80A-A2BE-97F336EF6337}"/>
              </a:ext>
            </a:extLst>
          </p:cNvPr>
          <p:cNvSpPr txBox="1"/>
          <p:nvPr/>
        </p:nvSpPr>
        <p:spPr>
          <a:xfrm>
            <a:off x="6981825" y="1981111"/>
            <a:ext cx="3519311" cy="1754326"/>
          </a:xfrm>
          <a:prstGeom prst="rect">
            <a:avLst/>
          </a:prstGeom>
          <a:noFill/>
        </p:spPr>
        <p:txBody>
          <a:bodyPr wrap="square">
            <a:spAutoFit/>
          </a:bodyPr>
          <a:lstStyle/>
          <a:p>
            <a:pPr algn="just">
              <a:buNone/>
            </a:pPr>
            <a:r>
              <a:rPr lang="es-MX" dirty="0"/>
              <a:t>Se muestra la estructura del programa del evento. Esto organiza cronológicamente las actividades, facilitando que los invitados conozcan el orden de cada momento importante.</a:t>
            </a:r>
          </a:p>
        </p:txBody>
      </p:sp>
    </p:spTree>
    <p:extLst>
      <p:ext uri="{BB962C8B-B14F-4D97-AF65-F5344CB8AC3E}">
        <p14:creationId xmlns:p14="http://schemas.microsoft.com/office/powerpoint/2010/main" val="715987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20D17B-516B-E36B-CB06-6784EEF404DF}"/>
              </a:ext>
            </a:extLst>
          </p:cNvPr>
          <p:cNvSpPr>
            <a:spLocks noGrp="1"/>
          </p:cNvSpPr>
          <p:nvPr>
            <p:ph type="title"/>
          </p:nvPr>
        </p:nvSpPr>
        <p:spPr/>
        <p:txBody>
          <a:bodyPr>
            <a:normAutofit/>
          </a:bodyPr>
          <a:lstStyle/>
          <a:p>
            <a:r>
              <a:rPr lang="es-MX" sz="4800" b="1" dirty="0">
                <a:solidFill>
                  <a:schemeClr val="accent1"/>
                </a:solidFill>
              </a:rPr>
              <a:t>GALERIA</a:t>
            </a:r>
          </a:p>
        </p:txBody>
      </p:sp>
      <p:pic>
        <p:nvPicPr>
          <p:cNvPr id="5" name="Marcador de contenido 4">
            <a:extLst>
              <a:ext uri="{FF2B5EF4-FFF2-40B4-BE49-F238E27FC236}">
                <a16:creationId xmlns:a16="http://schemas.microsoft.com/office/drawing/2014/main" id="{20299A76-C222-C9BD-0B99-FEEC8F4D2102}"/>
              </a:ext>
            </a:extLst>
          </p:cNvPr>
          <p:cNvPicPr>
            <a:picLocks noGrp="1" noChangeAspect="1"/>
          </p:cNvPicPr>
          <p:nvPr>
            <p:ph idx="1"/>
          </p:nvPr>
        </p:nvPicPr>
        <p:blipFill>
          <a:blip r:embed="rId2"/>
          <a:stretch>
            <a:fillRect/>
          </a:stretch>
        </p:blipFill>
        <p:spPr>
          <a:xfrm>
            <a:off x="838200" y="1690689"/>
            <a:ext cx="5257799" cy="2957512"/>
          </a:xfrm>
          <a:prstGeom prst="rect">
            <a:avLst/>
          </a:prstGeom>
        </p:spPr>
      </p:pic>
      <p:sp>
        <p:nvSpPr>
          <p:cNvPr id="7" name="CuadroTexto 6">
            <a:extLst>
              <a:ext uri="{FF2B5EF4-FFF2-40B4-BE49-F238E27FC236}">
                <a16:creationId xmlns:a16="http://schemas.microsoft.com/office/drawing/2014/main" id="{CB5C6B7B-4E73-2301-AD86-5B0552399DDC}"/>
              </a:ext>
            </a:extLst>
          </p:cNvPr>
          <p:cNvSpPr txBox="1"/>
          <p:nvPr/>
        </p:nvSpPr>
        <p:spPr>
          <a:xfrm>
            <a:off x="6457949" y="2167235"/>
            <a:ext cx="4143375" cy="923330"/>
          </a:xfrm>
          <a:prstGeom prst="rect">
            <a:avLst/>
          </a:prstGeom>
          <a:noFill/>
        </p:spPr>
        <p:txBody>
          <a:bodyPr wrap="square">
            <a:spAutoFit/>
          </a:bodyPr>
          <a:lstStyle/>
          <a:p>
            <a:pPr algn="just"/>
            <a:r>
              <a:rPr lang="es-MX" dirty="0"/>
              <a:t>se integra una galería visual con imágenes representativas de los anfitriones. Esto logra aporta un elemento visual atractivo</a:t>
            </a:r>
          </a:p>
        </p:txBody>
      </p:sp>
    </p:spTree>
    <p:extLst>
      <p:ext uri="{BB962C8B-B14F-4D97-AF65-F5344CB8AC3E}">
        <p14:creationId xmlns:p14="http://schemas.microsoft.com/office/powerpoint/2010/main" val="1011026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83F782-6870-D6E8-89E5-580E43A51329}"/>
              </a:ext>
            </a:extLst>
          </p:cNvPr>
          <p:cNvSpPr>
            <a:spLocks noGrp="1"/>
          </p:cNvSpPr>
          <p:nvPr>
            <p:ph type="title"/>
          </p:nvPr>
        </p:nvSpPr>
        <p:spPr/>
        <p:txBody>
          <a:bodyPr>
            <a:normAutofit/>
          </a:bodyPr>
          <a:lstStyle/>
          <a:p>
            <a:r>
              <a:rPr lang="es-MX" sz="4800" b="1" dirty="0">
                <a:solidFill>
                  <a:schemeClr val="accent1"/>
                </a:solidFill>
              </a:rPr>
              <a:t>CONFIRMACION</a:t>
            </a:r>
          </a:p>
        </p:txBody>
      </p:sp>
      <p:pic>
        <p:nvPicPr>
          <p:cNvPr id="5" name="Marcador de contenido 4">
            <a:extLst>
              <a:ext uri="{FF2B5EF4-FFF2-40B4-BE49-F238E27FC236}">
                <a16:creationId xmlns:a16="http://schemas.microsoft.com/office/drawing/2014/main" id="{B1E10BAB-FF49-9771-8915-F7A8EB5989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4732866" cy="2662237"/>
          </a:xfrm>
          <a:prstGeom prst="rect">
            <a:avLst/>
          </a:prstGeom>
        </p:spPr>
      </p:pic>
      <p:sp>
        <p:nvSpPr>
          <p:cNvPr id="4" name="CuadroTexto 3">
            <a:extLst>
              <a:ext uri="{FF2B5EF4-FFF2-40B4-BE49-F238E27FC236}">
                <a16:creationId xmlns:a16="http://schemas.microsoft.com/office/drawing/2014/main" id="{4F7F7E55-5EBD-3600-75D8-3C515B70A304}"/>
              </a:ext>
            </a:extLst>
          </p:cNvPr>
          <p:cNvSpPr txBox="1"/>
          <p:nvPr/>
        </p:nvSpPr>
        <p:spPr>
          <a:xfrm>
            <a:off x="6096000" y="2098476"/>
            <a:ext cx="3733800" cy="1477328"/>
          </a:xfrm>
          <a:prstGeom prst="rect">
            <a:avLst/>
          </a:prstGeom>
          <a:noFill/>
        </p:spPr>
        <p:txBody>
          <a:bodyPr wrap="square">
            <a:spAutoFit/>
          </a:bodyPr>
          <a:lstStyle/>
          <a:p>
            <a:pPr algn="just"/>
            <a:r>
              <a:rPr lang="es-MX" dirty="0"/>
              <a:t>Muestra el </a:t>
            </a:r>
            <a:r>
              <a:rPr lang="es-MX" dirty="0" err="1"/>
              <a:t>boton</a:t>
            </a:r>
            <a:r>
              <a:rPr lang="es-MX" dirty="0"/>
              <a:t> de confirmación de asistencia. En este apartado permite la interacción directa del invitado, facilitando la gestión y control de asistentes al evento.</a:t>
            </a:r>
          </a:p>
        </p:txBody>
      </p:sp>
    </p:spTree>
    <p:extLst>
      <p:ext uri="{BB962C8B-B14F-4D97-AF65-F5344CB8AC3E}">
        <p14:creationId xmlns:p14="http://schemas.microsoft.com/office/powerpoint/2010/main" val="1081465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F8A19E-BA20-7156-0475-1B720C86B0B6}"/>
              </a:ext>
            </a:extLst>
          </p:cNvPr>
          <p:cNvSpPr>
            <a:spLocks noGrp="1"/>
          </p:cNvSpPr>
          <p:nvPr>
            <p:ph type="title"/>
          </p:nvPr>
        </p:nvSpPr>
        <p:spPr/>
        <p:txBody>
          <a:bodyPr>
            <a:normAutofit/>
          </a:bodyPr>
          <a:lstStyle/>
          <a:p>
            <a:r>
              <a:rPr lang="es-MX" sz="4800" b="1" dirty="0">
                <a:solidFill>
                  <a:schemeClr val="accent1"/>
                </a:solidFill>
              </a:rPr>
              <a:t>MENU LATERAL</a:t>
            </a:r>
          </a:p>
        </p:txBody>
      </p:sp>
      <p:pic>
        <p:nvPicPr>
          <p:cNvPr id="5" name="Marcador de contenido 4">
            <a:extLst>
              <a:ext uri="{FF2B5EF4-FFF2-40B4-BE49-F238E27FC236}">
                <a16:creationId xmlns:a16="http://schemas.microsoft.com/office/drawing/2014/main" id="{F03D3C62-28CE-8CEE-3B3E-0204C80497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06550"/>
            <a:ext cx="5458178" cy="3070225"/>
          </a:xfrm>
          <a:prstGeom prst="rect">
            <a:avLst/>
          </a:prstGeom>
        </p:spPr>
      </p:pic>
      <p:sp>
        <p:nvSpPr>
          <p:cNvPr id="4" name="CuadroTexto 3">
            <a:extLst>
              <a:ext uri="{FF2B5EF4-FFF2-40B4-BE49-F238E27FC236}">
                <a16:creationId xmlns:a16="http://schemas.microsoft.com/office/drawing/2014/main" id="{F5EC8963-E8D2-6AF1-8790-A9B2171D8CB4}"/>
              </a:ext>
            </a:extLst>
          </p:cNvPr>
          <p:cNvSpPr txBox="1"/>
          <p:nvPr/>
        </p:nvSpPr>
        <p:spPr>
          <a:xfrm>
            <a:off x="6505575" y="2110085"/>
            <a:ext cx="3952875" cy="1477328"/>
          </a:xfrm>
          <a:prstGeom prst="rect">
            <a:avLst/>
          </a:prstGeom>
          <a:noFill/>
        </p:spPr>
        <p:txBody>
          <a:bodyPr wrap="square">
            <a:spAutoFit/>
          </a:bodyPr>
          <a:lstStyle/>
          <a:p>
            <a:r>
              <a:rPr lang="es-MX" dirty="0"/>
              <a:t>Se implementación de un menú lateral de navegación. Este componente mejora la usabilidad del sistema al permitir el acceso mas rápido a las distintas secciones de la invitación.</a:t>
            </a:r>
          </a:p>
        </p:txBody>
      </p:sp>
    </p:spTree>
    <p:extLst>
      <p:ext uri="{BB962C8B-B14F-4D97-AF65-F5344CB8AC3E}">
        <p14:creationId xmlns:p14="http://schemas.microsoft.com/office/powerpoint/2010/main" val="1130095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01CBA1-5DCA-739E-1EE6-D175D443A0FB}"/>
              </a:ext>
            </a:extLst>
          </p:cNvPr>
          <p:cNvSpPr>
            <a:spLocks noGrp="1"/>
          </p:cNvSpPr>
          <p:nvPr>
            <p:ph type="title"/>
          </p:nvPr>
        </p:nvSpPr>
        <p:spPr/>
        <p:txBody>
          <a:bodyPr>
            <a:normAutofit/>
          </a:bodyPr>
          <a:lstStyle/>
          <a:p>
            <a:r>
              <a:rPr lang="pt-BR" sz="4800" b="1" dirty="0">
                <a:solidFill>
                  <a:schemeClr val="accent1"/>
                </a:solidFill>
              </a:rPr>
              <a:t>PANEL DE NOVIOS (ADMINISTRACION)</a:t>
            </a:r>
            <a:endParaRPr lang="es-MX" sz="4800" b="1" dirty="0">
              <a:solidFill>
                <a:schemeClr val="accent1"/>
              </a:solidFill>
            </a:endParaRPr>
          </a:p>
        </p:txBody>
      </p:sp>
      <p:pic>
        <p:nvPicPr>
          <p:cNvPr id="5" name="Marcador de contenido 4">
            <a:extLst>
              <a:ext uri="{FF2B5EF4-FFF2-40B4-BE49-F238E27FC236}">
                <a16:creationId xmlns:a16="http://schemas.microsoft.com/office/drawing/2014/main" id="{1666E96C-BD19-281A-978A-344F44BB05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4924411" cy="2509837"/>
          </a:xfrm>
          <a:prstGeom prst="rect">
            <a:avLst/>
          </a:prstGeom>
        </p:spPr>
      </p:pic>
      <p:sp>
        <p:nvSpPr>
          <p:cNvPr id="4" name="CuadroTexto 3">
            <a:extLst>
              <a:ext uri="{FF2B5EF4-FFF2-40B4-BE49-F238E27FC236}">
                <a16:creationId xmlns:a16="http://schemas.microsoft.com/office/drawing/2014/main" id="{127CDE85-B25C-858B-D517-D569439ED266}"/>
              </a:ext>
            </a:extLst>
          </p:cNvPr>
          <p:cNvSpPr txBox="1"/>
          <p:nvPr/>
        </p:nvSpPr>
        <p:spPr>
          <a:xfrm>
            <a:off x="6096000" y="1586716"/>
            <a:ext cx="5686425" cy="4801314"/>
          </a:xfrm>
          <a:prstGeom prst="rect">
            <a:avLst/>
          </a:prstGeom>
          <a:noFill/>
        </p:spPr>
        <p:txBody>
          <a:bodyPr wrap="square">
            <a:spAutoFit/>
          </a:bodyPr>
          <a:lstStyle/>
          <a:p>
            <a:pPr algn="just">
              <a:buNone/>
            </a:pPr>
            <a:r>
              <a:rPr lang="es-MX" dirty="0"/>
              <a:t>El módulo administración de los novios  es el principal del sistema de invitación digital. Este apartado cuenta con acceso restringido y está diseñado exclusivamente para los novios, quienes desempeñan el rol de administradores del evento.</a:t>
            </a:r>
          </a:p>
          <a:p>
            <a:pPr algn="just">
              <a:buNone/>
            </a:pPr>
            <a:r>
              <a:rPr lang="es-MX" dirty="0"/>
              <a:t>Dentro del módulo se integran funciones orientadas a la gestión y control del evento:</a:t>
            </a:r>
          </a:p>
          <a:p>
            <a:pPr algn="just">
              <a:buFont typeface="Arial" panose="020B0604020202020204" pitchFamily="34" charset="0"/>
              <a:buChar char="•"/>
            </a:pPr>
            <a:r>
              <a:rPr lang="es-MX" dirty="0"/>
              <a:t>Visualización de un resumen general con información relevante del evento.</a:t>
            </a:r>
          </a:p>
          <a:p>
            <a:pPr algn="just">
              <a:buFont typeface="Arial" panose="020B0604020202020204" pitchFamily="34" charset="0"/>
              <a:buChar char="•"/>
            </a:pPr>
            <a:r>
              <a:rPr lang="es-MX" dirty="0"/>
              <a:t>Monitoreo en tiempo real de la actividad y confirmaciones de los invitados.</a:t>
            </a:r>
          </a:p>
          <a:p>
            <a:pPr algn="just">
              <a:buFont typeface="Arial" panose="020B0604020202020204" pitchFamily="34" charset="0"/>
              <a:buChar char="•"/>
            </a:pPr>
            <a:r>
              <a:rPr lang="es-MX" dirty="0"/>
              <a:t>Administración y asignación estratégica de mesas.</a:t>
            </a:r>
          </a:p>
          <a:p>
            <a:pPr algn="just">
              <a:buFont typeface="Arial" panose="020B0604020202020204" pitchFamily="34" charset="0"/>
              <a:buChar char="•"/>
            </a:pPr>
            <a:r>
              <a:rPr lang="es-MX" dirty="0"/>
              <a:t>Creación y personalización de pases digitales con control de acceso.</a:t>
            </a:r>
          </a:p>
          <a:p>
            <a:pPr algn="just">
              <a:buFont typeface="Arial" panose="020B0604020202020204" pitchFamily="34" charset="0"/>
              <a:buChar char="•"/>
            </a:pPr>
            <a:r>
              <a:rPr lang="es-MX" dirty="0"/>
              <a:t>Gestión integral de invitados, incluyendo registro, edición</a:t>
            </a:r>
          </a:p>
          <a:p>
            <a:pPr algn="just">
              <a:buFont typeface="Arial" panose="020B0604020202020204" pitchFamily="34" charset="0"/>
              <a:buChar char="•"/>
            </a:pPr>
            <a:r>
              <a:rPr lang="es-MX" dirty="0"/>
              <a:t>seguimiento y confirmación de asistencia.</a:t>
            </a:r>
          </a:p>
          <a:p>
            <a:pPr algn="just"/>
            <a:r>
              <a:rPr lang="es-MX" dirty="0"/>
              <a:t> </a:t>
            </a:r>
          </a:p>
        </p:txBody>
      </p:sp>
      <p:sp>
        <p:nvSpPr>
          <p:cNvPr id="7" name="CuadroTexto 6">
            <a:extLst>
              <a:ext uri="{FF2B5EF4-FFF2-40B4-BE49-F238E27FC236}">
                <a16:creationId xmlns:a16="http://schemas.microsoft.com/office/drawing/2014/main" id="{CE7932FF-4AC0-AC03-8B09-05984702CD9B}"/>
              </a:ext>
            </a:extLst>
          </p:cNvPr>
          <p:cNvSpPr txBox="1"/>
          <p:nvPr/>
        </p:nvSpPr>
        <p:spPr>
          <a:xfrm>
            <a:off x="266686" y="4509878"/>
            <a:ext cx="5495925" cy="1477328"/>
          </a:xfrm>
          <a:prstGeom prst="rect">
            <a:avLst/>
          </a:prstGeom>
          <a:noFill/>
        </p:spPr>
        <p:txBody>
          <a:bodyPr wrap="square">
            <a:spAutoFit/>
          </a:bodyPr>
          <a:lstStyle/>
          <a:p>
            <a:pPr algn="just">
              <a:buNone/>
            </a:pPr>
            <a:r>
              <a:rPr lang="es-MX" dirty="0"/>
              <a:t>Permite la administración de la información, facilitando la organización estructurada del evento. se implementa un esquema de control de acceso basado en roles, donde únicamente los usuarios autorizados pueden realizar modificaciones en los datos del sistema.</a:t>
            </a:r>
          </a:p>
        </p:txBody>
      </p:sp>
    </p:spTree>
    <p:extLst>
      <p:ext uri="{BB962C8B-B14F-4D97-AF65-F5344CB8AC3E}">
        <p14:creationId xmlns:p14="http://schemas.microsoft.com/office/powerpoint/2010/main" val="2092047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DCE232-1C12-050A-0BCD-D3F0DB614B14}"/>
              </a:ext>
            </a:extLst>
          </p:cNvPr>
          <p:cNvSpPr>
            <a:spLocks noGrp="1"/>
          </p:cNvSpPr>
          <p:nvPr>
            <p:ph type="title"/>
          </p:nvPr>
        </p:nvSpPr>
        <p:spPr/>
        <p:txBody>
          <a:bodyPr>
            <a:normAutofit/>
          </a:bodyPr>
          <a:lstStyle/>
          <a:p>
            <a:r>
              <a:rPr lang="es-MX" sz="4800" b="1" dirty="0">
                <a:solidFill>
                  <a:schemeClr val="accent1"/>
                </a:solidFill>
              </a:rPr>
              <a:t>GESTION PARA LOS INVITADOS </a:t>
            </a:r>
          </a:p>
        </p:txBody>
      </p:sp>
      <p:pic>
        <p:nvPicPr>
          <p:cNvPr id="5" name="Marcador de contenido 4">
            <a:extLst>
              <a:ext uri="{FF2B5EF4-FFF2-40B4-BE49-F238E27FC236}">
                <a16:creationId xmlns:a16="http://schemas.microsoft.com/office/drawing/2014/main" id="{F1B98375-B35E-E211-F72F-BD7C4E2C43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690689"/>
            <a:ext cx="5647263" cy="3176586"/>
          </a:xfrm>
          <a:prstGeom prst="rect">
            <a:avLst/>
          </a:prstGeom>
        </p:spPr>
      </p:pic>
      <p:sp>
        <p:nvSpPr>
          <p:cNvPr id="4" name="CuadroTexto 3">
            <a:extLst>
              <a:ext uri="{FF2B5EF4-FFF2-40B4-BE49-F238E27FC236}">
                <a16:creationId xmlns:a16="http://schemas.microsoft.com/office/drawing/2014/main" id="{A83F16A8-B71C-57ED-5670-81059F02B601}"/>
              </a:ext>
            </a:extLst>
          </p:cNvPr>
          <p:cNvSpPr txBox="1"/>
          <p:nvPr/>
        </p:nvSpPr>
        <p:spPr>
          <a:xfrm>
            <a:off x="6705600" y="1566863"/>
            <a:ext cx="5295900" cy="3693319"/>
          </a:xfrm>
          <a:prstGeom prst="rect">
            <a:avLst/>
          </a:prstGeom>
          <a:noFill/>
        </p:spPr>
        <p:txBody>
          <a:bodyPr wrap="square">
            <a:spAutoFit/>
          </a:bodyPr>
          <a:lstStyle/>
          <a:p>
            <a:pPr algn="just">
              <a:buNone/>
            </a:pPr>
            <a:r>
              <a:rPr lang="es-MX" dirty="0"/>
              <a:t>El personal encargado de la recepción del contará con credenciales propias (usuario y contraseña), garantizando un acceso seguro y controlado al sistema.</a:t>
            </a:r>
          </a:p>
          <a:p>
            <a:pPr algn="just">
              <a:buNone/>
            </a:pPr>
            <a:r>
              <a:rPr lang="es-MX" dirty="0"/>
              <a:t>Su función principal es llevar el control operativo en tiempo real durante el evento, lo cual permite:</a:t>
            </a:r>
          </a:p>
          <a:p>
            <a:pPr algn="just">
              <a:buFont typeface="Arial" panose="020B0604020202020204" pitchFamily="34" charset="0"/>
              <a:buChar char="•"/>
            </a:pPr>
            <a:r>
              <a:rPr lang="es-MX" dirty="0"/>
              <a:t>Escaneo y validación de códigos QR de los invitados.</a:t>
            </a:r>
          </a:p>
          <a:p>
            <a:pPr algn="just">
              <a:buFont typeface="Arial" panose="020B0604020202020204" pitchFamily="34" charset="0"/>
              <a:buChar char="•"/>
            </a:pPr>
            <a:r>
              <a:rPr lang="es-MX" dirty="0"/>
              <a:t>Confirmación de asistencia al momento de llegada.</a:t>
            </a:r>
          </a:p>
          <a:p>
            <a:pPr algn="just">
              <a:buFont typeface="Arial" panose="020B0604020202020204" pitchFamily="34" charset="0"/>
              <a:buChar char="•"/>
            </a:pPr>
            <a:r>
              <a:rPr lang="es-MX" dirty="0"/>
              <a:t>Verificación del número de pases o acompañantes autorizados.</a:t>
            </a:r>
          </a:p>
          <a:p>
            <a:pPr algn="just">
              <a:buFont typeface="Arial" panose="020B0604020202020204" pitchFamily="34" charset="0"/>
              <a:buChar char="•"/>
            </a:pPr>
            <a:r>
              <a:rPr lang="es-MX" dirty="0"/>
              <a:t>Consulta de la mesa asignada.</a:t>
            </a:r>
          </a:p>
          <a:p>
            <a:pPr algn="just">
              <a:buFont typeface="Arial" panose="020B0604020202020204" pitchFamily="34" charset="0"/>
              <a:buChar char="•"/>
            </a:pPr>
            <a:r>
              <a:rPr lang="es-MX" dirty="0"/>
              <a:t>Identificación de invitados pendientes por llegar.</a:t>
            </a:r>
          </a:p>
          <a:p>
            <a:pPr algn="just">
              <a:buFont typeface="Arial" panose="020B0604020202020204" pitchFamily="34" charset="0"/>
              <a:buChar char="•"/>
            </a:pPr>
            <a:r>
              <a:rPr lang="es-MX" dirty="0"/>
              <a:t>Control del llenado de mesas conforme se registran asistencias.</a:t>
            </a:r>
          </a:p>
        </p:txBody>
      </p:sp>
      <p:sp>
        <p:nvSpPr>
          <p:cNvPr id="7" name="CuadroTexto 6">
            <a:extLst>
              <a:ext uri="{FF2B5EF4-FFF2-40B4-BE49-F238E27FC236}">
                <a16:creationId xmlns:a16="http://schemas.microsoft.com/office/drawing/2014/main" id="{282974C5-7CC4-5663-9E12-1582F332B08B}"/>
              </a:ext>
            </a:extLst>
          </p:cNvPr>
          <p:cNvSpPr txBox="1"/>
          <p:nvPr/>
        </p:nvSpPr>
        <p:spPr>
          <a:xfrm>
            <a:off x="1818216" y="5395912"/>
            <a:ext cx="7859184" cy="1200329"/>
          </a:xfrm>
          <a:prstGeom prst="rect">
            <a:avLst/>
          </a:prstGeom>
          <a:noFill/>
        </p:spPr>
        <p:txBody>
          <a:bodyPr wrap="square">
            <a:spAutoFit/>
          </a:bodyPr>
          <a:lstStyle/>
          <a:p>
            <a:pPr algn="just">
              <a:buNone/>
            </a:pPr>
            <a:endParaRPr lang="es-MX" dirty="0"/>
          </a:p>
          <a:p>
            <a:pPr algn="just">
              <a:buNone/>
            </a:pPr>
            <a:r>
              <a:rPr lang="es-MX" dirty="0"/>
              <a:t> esto permite el monitoreo en tiempo real del estado del evento, optimizando </a:t>
            </a:r>
            <a:r>
              <a:rPr lang="es-MX" dirty="0" err="1"/>
              <a:t>haci</a:t>
            </a:r>
            <a:r>
              <a:rPr lang="es-MX" dirty="0"/>
              <a:t> la organización, evitando accesos no autorizados y garantizando un control eficiente de los asistentes al evento</a:t>
            </a:r>
          </a:p>
        </p:txBody>
      </p:sp>
    </p:spTree>
    <p:extLst>
      <p:ext uri="{BB962C8B-B14F-4D97-AF65-F5344CB8AC3E}">
        <p14:creationId xmlns:p14="http://schemas.microsoft.com/office/powerpoint/2010/main" val="3589792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30AC5D9-9FD1-99B5-CB0C-FC5B34DE4F9B}"/>
              </a:ext>
            </a:extLst>
          </p:cNvPr>
          <p:cNvSpPr>
            <a:spLocks noGrp="1"/>
          </p:cNvSpPr>
          <p:nvPr>
            <p:ph idx="1"/>
          </p:nvPr>
        </p:nvSpPr>
        <p:spPr/>
        <p:txBody>
          <a:bodyPr>
            <a:normAutofit lnSpcReduction="10000"/>
          </a:bodyPr>
          <a:lstStyle/>
          <a:p>
            <a:pPr marL="0" indent="0">
              <a:buNone/>
            </a:pPr>
            <a:r>
              <a:rPr lang="es-MX" sz="4800" b="1" dirty="0">
                <a:solidFill>
                  <a:schemeClr val="accent1"/>
                </a:solidFill>
                <a:latin typeface="+mj-lt"/>
              </a:rPr>
              <a:t>Conclusión</a:t>
            </a:r>
          </a:p>
          <a:p>
            <a:pPr marL="0" indent="0">
              <a:buNone/>
            </a:pPr>
            <a:endParaRPr lang="es-MX" dirty="0"/>
          </a:p>
          <a:p>
            <a:pPr marL="0" indent="0" algn="just">
              <a:buNone/>
            </a:pPr>
            <a:r>
              <a:rPr lang="es-MX" sz="2400" dirty="0"/>
              <a:t>El desarrollo de la actividad permitió modelar de manera integral el sistema </a:t>
            </a:r>
            <a:r>
              <a:rPr lang="es-MX" sz="2400" dirty="0" err="1"/>
              <a:t>EventControl</a:t>
            </a:r>
            <a:r>
              <a:rPr lang="es-MX" sz="2400" dirty="0"/>
              <a:t>, abordando sus procesos mediante diagramas de flujo, su estructura de datos a través del modelo entidad–relación y su arquitectura mediante una separación clara entre </a:t>
            </a:r>
            <a:r>
              <a:rPr lang="es-MX" sz="2400" dirty="0" err="1"/>
              <a:t>frontend</a:t>
            </a:r>
            <a:r>
              <a:rPr lang="es-MX" sz="2400" dirty="0"/>
              <a:t> y </a:t>
            </a:r>
            <a:r>
              <a:rPr lang="es-MX" sz="2400" dirty="0" err="1"/>
              <a:t>backend</a:t>
            </a:r>
            <a:r>
              <a:rPr lang="es-MX" sz="2400" dirty="0"/>
              <a:t>.</a:t>
            </a:r>
          </a:p>
          <a:p>
            <a:pPr marL="0" indent="0" algn="just">
              <a:buNone/>
            </a:pPr>
            <a:r>
              <a:rPr lang="es-MX" sz="2400" dirty="0"/>
              <a:t>La integración de herramientas como Bizagi, Draw.io y Balsamiq </a:t>
            </a:r>
            <a:r>
              <a:rPr lang="es-MX" sz="2400" dirty="0" err="1"/>
              <a:t>Wireframes</a:t>
            </a:r>
            <a:r>
              <a:rPr lang="es-MX" sz="2400" dirty="0"/>
              <a:t> facilitó la representación estructurada del sistema desde diferentes perspectivas: funcional, lógica y </a:t>
            </a:r>
            <a:r>
              <a:rPr lang="es-MX" sz="2400" dirty="0" err="1"/>
              <a:t>visual.El</a:t>
            </a:r>
            <a:r>
              <a:rPr lang="es-MX" sz="2400" dirty="0"/>
              <a:t> análisis y diseño realizados establecen una base técnica sólida para la futura implementación del sistema, garantizando un control eficiente, organizado y estructurado del evento.</a:t>
            </a:r>
          </a:p>
          <a:p>
            <a:endParaRPr lang="es-MX" dirty="0"/>
          </a:p>
        </p:txBody>
      </p:sp>
    </p:spTree>
    <p:extLst>
      <p:ext uri="{BB962C8B-B14F-4D97-AF65-F5344CB8AC3E}">
        <p14:creationId xmlns:p14="http://schemas.microsoft.com/office/powerpoint/2010/main" val="4155922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48F6C57-A8B1-DC96-5869-560383E7A005}"/>
              </a:ext>
            </a:extLst>
          </p:cNvPr>
          <p:cNvSpPr>
            <a:spLocks noGrp="1"/>
          </p:cNvSpPr>
          <p:nvPr>
            <p:ph idx="1"/>
          </p:nvPr>
        </p:nvSpPr>
        <p:spPr>
          <a:xfrm>
            <a:off x="762000" y="377825"/>
            <a:ext cx="4362450" cy="1060450"/>
          </a:xfrm>
        </p:spPr>
        <p:txBody>
          <a:bodyPr>
            <a:normAutofit/>
          </a:bodyPr>
          <a:lstStyle/>
          <a:p>
            <a:pPr marL="0" indent="0">
              <a:buNone/>
            </a:pPr>
            <a:r>
              <a:rPr lang="es-MX" sz="4800" b="1" kern="0" dirty="0">
                <a:solidFill>
                  <a:schemeClr val="accent1"/>
                </a:solidFill>
                <a:latin typeface="+mj-lt"/>
                <a:cs typeface="Arial" panose="020B0604020202020204" pitchFamily="34" charset="0"/>
              </a:rPr>
              <a:t>Objetivo</a:t>
            </a:r>
          </a:p>
          <a:p>
            <a:pPr marL="0" indent="0">
              <a:buNone/>
            </a:pPr>
            <a:endParaRPr lang="es-MX" dirty="0"/>
          </a:p>
        </p:txBody>
      </p:sp>
      <p:sp>
        <p:nvSpPr>
          <p:cNvPr id="4" name="CuadroTexto 3">
            <a:extLst>
              <a:ext uri="{FF2B5EF4-FFF2-40B4-BE49-F238E27FC236}">
                <a16:creationId xmlns:a16="http://schemas.microsoft.com/office/drawing/2014/main" id="{A45AFEBB-A04E-2539-0436-C9A6F24E6631}"/>
              </a:ext>
            </a:extLst>
          </p:cNvPr>
          <p:cNvSpPr txBox="1"/>
          <p:nvPr/>
        </p:nvSpPr>
        <p:spPr>
          <a:xfrm>
            <a:off x="762000" y="1297364"/>
            <a:ext cx="10968038" cy="4154984"/>
          </a:xfrm>
          <a:prstGeom prst="rect">
            <a:avLst/>
          </a:prstGeom>
          <a:noFill/>
        </p:spPr>
        <p:txBody>
          <a:bodyPr wrap="square">
            <a:spAutoFit/>
          </a:bodyPr>
          <a:lstStyle/>
          <a:p>
            <a:pPr algn="just">
              <a:buNone/>
            </a:pPr>
            <a:r>
              <a:rPr lang="es-MX" sz="2400" dirty="0"/>
              <a:t>Diseñar el modelo conceptual y estructural del sistema </a:t>
            </a:r>
            <a:r>
              <a:rPr lang="es-MX" sz="2400" b="1" dirty="0" err="1"/>
              <a:t>EventControl</a:t>
            </a:r>
            <a:r>
              <a:rPr lang="es-MX" sz="2400" b="1" dirty="0"/>
              <a:t> </a:t>
            </a:r>
            <a:r>
              <a:rPr lang="es-MX" sz="2400" dirty="0"/>
              <a:t>cómo quedará el sistema digital para la gestión integral de un evento social(BODA), definiendo sus módulos, funcionalidades y flujo de operación.</a:t>
            </a:r>
          </a:p>
          <a:p>
            <a:pPr algn="just">
              <a:buNone/>
            </a:pPr>
            <a:r>
              <a:rPr lang="es-MX" sz="2400" dirty="0"/>
              <a:t>El sistema deberá permitir:</a:t>
            </a:r>
          </a:p>
          <a:p>
            <a:pPr algn="just">
              <a:buFont typeface="Arial" panose="020B0604020202020204" pitchFamily="34" charset="0"/>
              <a:buChar char="•"/>
            </a:pPr>
            <a:r>
              <a:rPr lang="es-MX" sz="2400" dirty="0"/>
              <a:t>Administrar la lista de invitados y el control de confirmaciones de asistencia.</a:t>
            </a:r>
          </a:p>
          <a:p>
            <a:pPr algn="just">
              <a:buFont typeface="Arial" panose="020B0604020202020204" pitchFamily="34" charset="0"/>
              <a:buChar char="•"/>
            </a:pPr>
            <a:r>
              <a:rPr lang="es-MX" sz="2400" dirty="0"/>
              <a:t>Generar pases digitales personalizados para cada invitado.</a:t>
            </a:r>
          </a:p>
          <a:p>
            <a:pPr algn="just">
              <a:buFont typeface="Arial" panose="020B0604020202020204" pitchFamily="34" charset="0"/>
              <a:buChar char="•"/>
            </a:pPr>
            <a:r>
              <a:rPr lang="es-MX" sz="2400" dirty="0"/>
              <a:t>Asignar y organizar mesas de forma estratégica y ordenada.</a:t>
            </a:r>
          </a:p>
          <a:p>
            <a:pPr algn="just">
              <a:buFont typeface="Arial" panose="020B0604020202020204" pitchFamily="34" charset="0"/>
              <a:buChar char="•"/>
            </a:pPr>
            <a:r>
              <a:rPr lang="es-MX" sz="2400" dirty="0"/>
              <a:t>Implementar un módulo de control de acceso con autenticación de usuarios.</a:t>
            </a:r>
          </a:p>
          <a:p>
            <a:pPr algn="just">
              <a:buFont typeface="Arial" panose="020B0604020202020204" pitchFamily="34" charset="0"/>
              <a:buChar char="•"/>
            </a:pPr>
            <a:r>
              <a:rPr lang="es-MX" sz="2400" dirty="0"/>
              <a:t>Monitorear en tiempo real la asistencia y ocupación del evento.</a:t>
            </a:r>
          </a:p>
          <a:p>
            <a:pPr algn="just">
              <a:buNone/>
            </a:pPr>
            <a:r>
              <a:rPr lang="es-MX" sz="2400" dirty="0"/>
              <a:t>De esta manera, se busca que se facilite su futura implementación y garantice una correcta organización del evento.</a:t>
            </a:r>
          </a:p>
        </p:txBody>
      </p:sp>
    </p:spTree>
    <p:extLst>
      <p:ext uri="{BB962C8B-B14F-4D97-AF65-F5344CB8AC3E}">
        <p14:creationId xmlns:p14="http://schemas.microsoft.com/office/powerpoint/2010/main" val="492662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68DBDD-4DD0-C4A4-0B47-6DB0F1254E28}"/>
              </a:ext>
            </a:extLst>
          </p:cNvPr>
          <p:cNvSpPr>
            <a:spLocks noGrp="1"/>
          </p:cNvSpPr>
          <p:nvPr>
            <p:ph type="title"/>
          </p:nvPr>
        </p:nvSpPr>
        <p:spPr/>
        <p:txBody>
          <a:bodyPr>
            <a:normAutofit/>
          </a:bodyPr>
          <a:lstStyle/>
          <a:p>
            <a:r>
              <a:rPr lang="es-MX" sz="4800" b="1" kern="0" dirty="0">
                <a:solidFill>
                  <a:schemeClr val="accent1"/>
                </a:solidFill>
                <a:ea typeface="+mn-ea"/>
                <a:cs typeface="Arial" panose="020B0604020202020204" pitchFamily="34" charset="0"/>
              </a:rPr>
              <a:t>RESUMEN</a:t>
            </a:r>
          </a:p>
        </p:txBody>
      </p:sp>
      <p:pic>
        <p:nvPicPr>
          <p:cNvPr id="5" name="Marcador de contenido 4">
            <a:extLst>
              <a:ext uri="{FF2B5EF4-FFF2-40B4-BE49-F238E27FC236}">
                <a16:creationId xmlns:a16="http://schemas.microsoft.com/office/drawing/2014/main" id="{00E5F3E9-F9C4-05C9-B99B-19F0560645BE}"/>
              </a:ext>
            </a:extLst>
          </p:cNvPr>
          <p:cNvPicPr>
            <a:picLocks noGrp="1" noChangeAspect="1"/>
          </p:cNvPicPr>
          <p:nvPr>
            <p:ph idx="1"/>
          </p:nvPr>
        </p:nvPicPr>
        <p:blipFill>
          <a:blip r:embed="rId2"/>
          <a:stretch>
            <a:fillRect/>
          </a:stretch>
        </p:blipFill>
        <p:spPr>
          <a:xfrm>
            <a:off x="838200" y="2016125"/>
            <a:ext cx="6000044" cy="3375025"/>
          </a:xfrm>
          <a:prstGeom prst="rect">
            <a:avLst/>
          </a:prstGeom>
        </p:spPr>
      </p:pic>
      <p:sp>
        <p:nvSpPr>
          <p:cNvPr id="7" name="CuadroTexto 6">
            <a:extLst>
              <a:ext uri="{FF2B5EF4-FFF2-40B4-BE49-F238E27FC236}">
                <a16:creationId xmlns:a16="http://schemas.microsoft.com/office/drawing/2014/main" id="{9893E7EB-3A5E-A6BF-BE8E-B3370D263CCE}"/>
              </a:ext>
            </a:extLst>
          </p:cNvPr>
          <p:cNvSpPr txBox="1"/>
          <p:nvPr/>
        </p:nvSpPr>
        <p:spPr>
          <a:xfrm>
            <a:off x="7191375" y="2274838"/>
            <a:ext cx="4276725" cy="2308324"/>
          </a:xfrm>
          <a:prstGeom prst="rect">
            <a:avLst/>
          </a:prstGeom>
          <a:noFill/>
        </p:spPr>
        <p:txBody>
          <a:bodyPr wrap="square">
            <a:spAutoFit/>
          </a:bodyPr>
          <a:lstStyle/>
          <a:p>
            <a:pPr algn="just"/>
            <a:r>
              <a:rPr lang="es-MX" dirty="0"/>
              <a:t>el proceso del módulo de resumen. Después de la autenticación del usuario, se accede al resumen general donde se realiza la confirmación de asistencia. La información se gestiona desde el panel de administración y se consulta en la base de datos. El proceso concluye cuando los pases quedan confirmados.</a:t>
            </a:r>
          </a:p>
        </p:txBody>
      </p:sp>
    </p:spTree>
    <p:extLst>
      <p:ext uri="{BB962C8B-B14F-4D97-AF65-F5344CB8AC3E}">
        <p14:creationId xmlns:p14="http://schemas.microsoft.com/office/powerpoint/2010/main" val="2568398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C21529-123A-3FB0-BDB9-1764C9E373F0}"/>
              </a:ext>
            </a:extLst>
          </p:cNvPr>
          <p:cNvSpPr>
            <a:spLocks noGrp="1"/>
          </p:cNvSpPr>
          <p:nvPr>
            <p:ph type="title"/>
          </p:nvPr>
        </p:nvSpPr>
        <p:spPr/>
        <p:txBody>
          <a:bodyPr>
            <a:normAutofit/>
          </a:bodyPr>
          <a:lstStyle/>
          <a:p>
            <a:r>
              <a:rPr lang="es-MX" sz="4800" b="1" dirty="0">
                <a:solidFill>
                  <a:schemeClr val="accent1"/>
                </a:solidFill>
              </a:rPr>
              <a:t>EN VIVO</a:t>
            </a:r>
          </a:p>
        </p:txBody>
      </p:sp>
      <p:pic>
        <p:nvPicPr>
          <p:cNvPr id="5" name="Marcador de contenido 4">
            <a:extLst>
              <a:ext uri="{FF2B5EF4-FFF2-40B4-BE49-F238E27FC236}">
                <a16:creationId xmlns:a16="http://schemas.microsoft.com/office/drawing/2014/main" id="{5A98ADC5-E931-A41D-1456-F6E98C6DA731}"/>
              </a:ext>
            </a:extLst>
          </p:cNvPr>
          <p:cNvPicPr>
            <a:picLocks noGrp="1" noChangeAspect="1"/>
          </p:cNvPicPr>
          <p:nvPr>
            <p:ph idx="1"/>
          </p:nvPr>
        </p:nvPicPr>
        <p:blipFill>
          <a:blip r:embed="rId2"/>
          <a:stretch>
            <a:fillRect/>
          </a:stretch>
        </p:blipFill>
        <p:spPr>
          <a:xfrm>
            <a:off x="838200" y="1690688"/>
            <a:ext cx="5796844" cy="3260725"/>
          </a:xfrm>
          <a:prstGeom prst="rect">
            <a:avLst/>
          </a:prstGeom>
        </p:spPr>
      </p:pic>
      <p:sp>
        <p:nvSpPr>
          <p:cNvPr id="7" name="CuadroTexto 6">
            <a:extLst>
              <a:ext uri="{FF2B5EF4-FFF2-40B4-BE49-F238E27FC236}">
                <a16:creationId xmlns:a16="http://schemas.microsoft.com/office/drawing/2014/main" id="{63381366-7BBB-0A16-F32D-F165EB3AD0A6}"/>
              </a:ext>
            </a:extLst>
          </p:cNvPr>
          <p:cNvSpPr txBox="1"/>
          <p:nvPr/>
        </p:nvSpPr>
        <p:spPr>
          <a:xfrm>
            <a:off x="7077075" y="2233136"/>
            <a:ext cx="4505325" cy="2031325"/>
          </a:xfrm>
          <a:prstGeom prst="rect">
            <a:avLst/>
          </a:prstGeom>
          <a:noFill/>
        </p:spPr>
        <p:txBody>
          <a:bodyPr wrap="square">
            <a:spAutoFit/>
          </a:bodyPr>
          <a:lstStyle/>
          <a:p>
            <a:pPr algn="just">
              <a:buNone/>
            </a:pPr>
            <a:r>
              <a:rPr lang="es-MX" dirty="0"/>
              <a:t>el módulo En Vivo. Tras la autenticación del usuario, se accede al panel en vivo donde se visualizan las personas y familias registradas. La información se consulta y actualiza en la base de datos en tiempo real. El proceso finaliza después de mostrar los datos correspondientes.</a:t>
            </a:r>
          </a:p>
        </p:txBody>
      </p:sp>
    </p:spTree>
    <p:extLst>
      <p:ext uri="{BB962C8B-B14F-4D97-AF65-F5344CB8AC3E}">
        <p14:creationId xmlns:p14="http://schemas.microsoft.com/office/powerpoint/2010/main" val="3689189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AD58CA-6848-A666-D47B-8E97D9A71E8B}"/>
              </a:ext>
            </a:extLst>
          </p:cNvPr>
          <p:cNvSpPr>
            <a:spLocks noGrp="1"/>
          </p:cNvSpPr>
          <p:nvPr>
            <p:ph type="title"/>
          </p:nvPr>
        </p:nvSpPr>
        <p:spPr/>
        <p:txBody>
          <a:bodyPr>
            <a:normAutofit/>
          </a:bodyPr>
          <a:lstStyle/>
          <a:p>
            <a:r>
              <a:rPr lang="es-MX" sz="4800" b="1" dirty="0">
                <a:solidFill>
                  <a:schemeClr val="accent1"/>
                </a:solidFill>
              </a:rPr>
              <a:t>MESAS</a:t>
            </a:r>
          </a:p>
        </p:txBody>
      </p:sp>
      <p:pic>
        <p:nvPicPr>
          <p:cNvPr id="6" name="Marcador de contenido 5">
            <a:extLst>
              <a:ext uri="{FF2B5EF4-FFF2-40B4-BE49-F238E27FC236}">
                <a16:creationId xmlns:a16="http://schemas.microsoft.com/office/drawing/2014/main" id="{2BA57A5C-AEC5-FB15-559B-160F19A1B443}"/>
              </a:ext>
            </a:extLst>
          </p:cNvPr>
          <p:cNvPicPr>
            <a:picLocks noGrp="1" noChangeAspect="1"/>
          </p:cNvPicPr>
          <p:nvPr>
            <p:ph idx="1"/>
          </p:nvPr>
        </p:nvPicPr>
        <p:blipFill>
          <a:blip r:embed="rId2"/>
          <a:stretch>
            <a:fillRect/>
          </a:stretch>
        </p:blipFill>
        <p:spPr>
          <a:xfrm>
            <a:off x="838200" y="1597025"/>
            <a:ext cx="5712178" cy="3213100"/>
          </a:xfrm>
          <a:prstGeom prst="rect">
            <a:avLst/>
          </a:prstGeom>
        </p:spPr>
      </p:pic>
      <p:sp>
        <p:nvSpPr>
          <p:cNvPr id="8" name="CuadroTexto 7">
            <a:extLst>
              <a:ext uri="{FF2B5EF4-FFF2-40B4-BE49-F238E27FC236}">
                <a16:creationId xmlns:a16="http://schemas.microsoft.com/office/drawing/2014/main" id="{BD90992D-0C37-5C3D-B975-12C15528C2BF}"/>
              </a:ext>
            </a:extLst>
          </p:cNvPr>
          <p:cNvSpPr txBox="1"/>
          <p:nvPr/>
        </p:nvSpPr>
        <p:spPr>
          <a:xfrm>
            <a:off x="6915150" y="2326412"/>
            <a:ext cx="4743450" cy="1754326"/>
          </a:xfrm>
          <a:prstGeom prst="rect">
            <a:avLst/>
          </a:prstGeom>
          <a:noFill/>
        </p:spPr>
        <p:txBody>
          <a:bodyPr wrap="square">
            <a:spAutoFit/>
          </a:bodyPr>
          <a:lstStyle/>
          <a:p>
            <a:pPr algn="just">
              <a:buNone/>
            </a:pPr>
            <a:r>
              <a:rPr lang="es-MX" dirty="0"/>
              <a:t>el proceso de gestión de mesas. Después de la autenticación del usuario, el sistema permite agregar, modificar o eliminar mesas. Cada acción se valida antes de actualizar la base de datos. El proceso finaliza cuando se confirma la cantidad de mesas registradas.</a:t>
            </a:r>
          </a:p>
        </p:txBody>
      </p:sp>
    </p:spTree>
    <p:extLst>
      <p:ext uri="{BB962C8B-B14F-4D97-AF65-F5344CB8AC3E}">
        <p14:creationId xmlns:p14="http://schemas.microsoft.com/office/powerpoint/2010/main" val="3991054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5AE9F7-8807-630F-C49F-1D1C332FB2A8}"/>
              </a:ext>
            </a:extLst>
          </p:cNvPr>
          <p:cNvSpPr>
            <a:spLocks noGrp="1"/>
          </p:cNvSpPr>
          <p:nvPr>
            <p:ph type="title"/>
          </p:nvPr>
        </p:nvSpPr>
        <p:spPr/>
        <p:txBody>
          <a:bodyPr>
            <a:normAutofit/>
          </a:bodyPr>
          <a:lstStyle/>
          <a:p>
            <a:r>
              <a:rPr lang="es-MX" sz="4800" b="1" dirty="0">
                <a:solidFill>
                  <a:schemeClr val="accent1"/>
                </a:solidFill>
              </a:rPr>
              <a:t>CREAR PASE</a:t>
            </a:r>
          </a:p>
        </p:txBody>
      </p:sp>
      <p:pic>
        <p:nvPicPr>
          <p:cNvPr id="7" name="Marcador de contenido 6">
            <a:extLst>
              <a:ext uri="{FF2B5EF4-FFF2-40B4-BE49-F238E27FC236}">
                <a16:creationId xmlns:a16="http://schemas.microsoft.com/office/drawing/2014/main" id="{4C7C7E86-C3B9-9445-2D89-AD73630318DB}"/>
              </a:ext>
            </a:extLst>
          </p:cNvPr>
          <p:cNvPicPr>
            <a:picLocks noGrp="1" noChangeAspect="1"/>
          </p:cNvPicPr>
          <p:nvPr>
            <p:ph idx="1"/>
          </p:nvPr>
        </p:nvPicPr>
        <p:blipFill>
          <a:blip r:embed="rId2"/>
          <a:stretch>
            <a:fillRect/>
          </a:stretch>
        </p:blipFill>
        <p:spPr>
          <a:xfrm>
            <a:off x="838200" y="1920875"/>
            <a:ext cx="5932311" cy="3336925"/>
          </a:xfrm>
          <a:prstGeom prst="rect">
            <a:avLst/>
          </a:prstGeom>
        </p:spPr>
      </p:pic>
      <p:sp>
        <p:nvSpPr>
          <p:cNvPr id="9" name="CuadroTexto 8">
            <a:extLst>
              <a:ext uri="{FF2B5EF4-FFF2-40B4-BE49-F238E27FC236}">
                <a16:creationId xmlns:a16="http://schemas.microsoft.com/office/drawing/2014/main" id="{16F2AD20-ED52-64E0-9C3A-0C88AE14CC72}"/>
              </a:ext>
            </a:extLst>
          </p:cNvPr>
          <p:cNvSpPr txBox="1"/>
          <p:nvPr/>
        </p:nvSpPr>
        <p:spPr>
          <a:xfrm>
            <a:off x="7296150" y="2004536"/>
            <a:ext cx="4410075" cy="2308324"/>
          </a:xfrm>
          <a:prstGeom prst="rect">
            <a:avLst/>
          </a:prstGeom>
          <a:noFill/>
        </p:spPr>
        <p:txBody>
          <a:bodyPr wrap="square">
            <a:spAutoFit/>
          </a:bodyPr>
          <a:lstStyle/>
          <a:p>
            <a:pPr algn="just"/>
            <a:r>
              <a:rPr lang="es-MX" dirty="0"/>
              <a:t>La creación de pases. Inicia con la autenticación del usuario y el acceso al </a:t>
            </a:r>
            <a:r>
              <a:rPr lang="es-MX" dirty="0" err="1"/>
              <a:t>dashboard</a:t>
            </a:r>
            <a:r>
              <a:rPr lang="es-MX" dirty="0"/>
              <a:t>. Si los datos son correctos, se procede Para crear el pase, capturando la información necesaria. Posteriormente, el sistema genera el pase y finaliza el proceso con la confirmación de que fue creado correctamente.</a:t>
            </a:r>
          </a:p>
        </p:txBody>
      </p:sp>
    </p:spTree>
    <p:extLst>
      <p:ext uri="{BB962C8B-B14F-4D97-AF65-F5344CB8AC3E}">
        <p14:creationId xmlns:p14="http://schemas.microsoft.com/office/powerpoint/2010/main" val="3934823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52F0FF-2CBB-C667-5BA4-E61BF72CFD97}"/>
              </a:ext>
            </a:extLst>
          </p:cNvPr>
          <p:cNvSpPr>
            <a:spLocks noGrp="1"/>
          </p:cNvSpPr>
          <p:nvPr>
            <p:ph type="title"/>
          </p:nvPr>
        </p:nvSpPr>
        <p:spPr/>
        <p:txBody>
          <a:bodyPr/>
          <a:lstStyle/>
          <a:p>
            <a:r>
              <a:rPr lang="es-MX" sz="4800" b="1" dirty="0">
                <a:solidFill>
                  <a:schemeClr val="accent1"/>
                </a:solidFill>
              </a:rPr>
              <a:t>INVITADOS</a:t>
            </a:r>
          </a:p>
        </p:txBody>
      </p:sp>
      <p:pic>
        <p:nvPicPr>
          <p:cNvPr id="5" name="Marcador de contenido 4">
            <a:extLst>
              <a:ext uri="{FF2B5EF4-FFF2-40B4-BE49-F238E27FC236}">
                <a16:creationId xmlns:a16="http://schemas.microsoft.com/office/drawing/2014/main" id="{8B37F07A-CA6C-65AF-CEE9-B821A0D89E8C}"/>
              </a:ext>
            </a:extLst>
          </p:cNvPr>
          <p:cNvPicPr>
            <a:picLocks noGrp="1" noChangeAspect="1"/>
          </p:cNvPicPr>
          <p:nvPr>
            <p:ph idx="1"/>
          </p:nvPr>
        </p:nvPicPr>
        <p:blipFill>
          <a:blip r:embed="rId2"/>
          <a:stretch>
            <a:fillRect/>
          </a:stretch>
        </p:blipFill>
        <p:spPr>
          <a:xfrm>
            <a:off x="838200" y="1844675"/>
            <a:ext cx="5458178" cy="3070225"/>
          </a:xfrm>
          <a:prstGeom prst="rect">
            <a:avLst/>
          </a:prstGeom>
        </p:spPr>
      </p:pic>
      <p:sp>
        <p:nvSpPr>
          <p:cNvPr id="7" name="CuadroTexto 6">
            <a:extLst>
              <a:ext uri="{FF2B5EF4-FFF2-40B4-BE49-F238E27FC236}">
                <a16:creationId xmlns:a16="http://schemas.microsoft.com/office/drawing/2014/main" id="{C41CEDAD-3962-E04F-D81D-9AE6B08E4EDE}"/>
              </a:ext>
            </a:extLst>
          </p:cNvPr>
          <p:cNvSpPr txBox="1"/>
          <p:nvPr/>
        </p:nvSpPr>
        <p:spPr>
          <a:xfrm>
            <a:off x="6962775" y="1844675"/>
            <a:ext cx="4467225" cy="2585323"/>
          </a:xfrm>
          <a:prstGeom prst="rect">
            <a:avLst/>
          </a:prstGeom>
          <a:noFill/>
        </p:spPr>
        <p:txBody>
          <a:bodyPr wrap="square">
            <a:spAutoFit/>
          </a:bodyPr>
          <a:lstStyle/>
          <a:p>
            <a:pPr algn="just"/>
            <a:r>
              <a:rPr lang="es-MX" dirty="0"/>
              <a:t>La gestión de invitados. Inicia con la autenticación del usuario y el acceso al </a:t>
            </a:r>
            <a:r>
              <a:rPr lang="es-MX" dirty="0" err="1"/>
              <a:t>dashboard</a:t>
            </a:r>
            <a:r>
              <a:rPr lang="es-MX" dirty="0"/>
              <a:t>. Posteriormente, se visualiza el tablero de invitados, donde se muestran totales, pendientes y confirmados. El sistema permite modificar o eliminar registros, actualizando la base de datos según la acción realizada. El proceso finaliza una vez que los cambios han sido confirmados.</a:t>
            </a:r>
          </a:p>
        </p:txBody>
      </p:sp>
    </p:spTree>
    <p:extLst>
      <p:ext uri="{BB962C8B-B14F-4D97-AF65-F5344CB8AC3E}">
        <p14:creationId xmlns:p14="http://schemas.microsoft.com/office/powerpoint/2010/main" val="3836815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DA8FC1-7B5F-B5BC-EED5-6D57E8BE13C2}"/>
              </a:ext>
            </a:extLst>
          </p:cNvPr>
          <p:cNvSpPr>
            <a:spLocks noGrp="1"/>
          </p:cNvSpPr>
          <p:nvPr>
            <p:ph type="title"/>
          </p:nvPr>
        </p:nvSpPr>
        <p:spPr/>
        <p:txBody>
          <a:bodyPr>
            <a:normAutofit/>
          </a:bodyPr>
          <a:lstStyle/>
          <a:p>
            <a:r>
              <a:rPr lang="es-MX" sz="4800" b="1" dirty="0">
                <a:solidFill>
                  <a:schemeClr val="accent1"/>
                </a:solidFill>
              </a:rPr>
              <a:t>INVITACION</a:t>
            </a:r>
          </a:p>
        </p:txBody>
      </p:sp>
      <p:pic>
        <p:nvPicPr>
          <p:cNvPr id="7" name="Marcador de contenido 6">
            <a:extLst>
              <a:ext uri="{FF2B5EF4-FFF2-40B4-BE49-F238E27FC236}">
                <a16:creationId xmlns:a16="http://schemas.microsoft.com/office/drawing/2014/main" id="{FFC51C05-658C-D660-226C-E4BB2BD4CEA6}"/>
              </a:ext>
            </a:extLst>
          </p:cNvPr>
          <p:cNvPicPr>
            <a:picLocks noGrp="1" noChangeAspect="1"/>
          </p:cNvPicPr>
          <p:nvPr>
            <p:ph idx="1"/>
          </p:nvPr>
        </p:nvPicPr>
        <p:blipFill>
          <a:blip r:embed="rId2"/>
          <a:stretch>
            <a:fillRect/>
          </a:stretch>
        </p:blipFill>
        <p:spPr>
          <a:xfrm>
            <a:off x="838200" y="1878966"/>
            <a:ext cx="5257800" cy="2957512"/>
          </a:xfrm>
          <a:prstGeom prst="rect">
            <a:avLst/>
          </a:prstGeom>
        </p:spPr>
      </p:pic>
      <p:sp>
        <p:nvSpPr>
          <p:cNvPr id="9" name="CuadroTexto 8">
            <a:extLst>
              <a:ext uri="{FF2B5EF4-FFF2-40B4-BE49-F238E27FC236}">
                <a16:creationId xmlns:a16="http://schemas.microsoft.com/office/drawing/2014/main" id="{6FD428DF-6044-B08A-4A0F-4A6AC0152B15}"/>
              </a:ext>
            </a:extLst>
          </p:cNvPr>
          <p:cNvSpPr txBox="1"/>
          <p:nvPr/>
        </p:nvSpPr>
        <p:spPr>
          <a:xfrm>
            <a:off x="6370320" y="2037397"/>
            <a:ext cx="5107305" cy="2031325"/>
          </a:xfrm>
          <a:prstGeom prst="rect">
            <a:avLst/>
          </a:prstGeom>
          <a:noFill/>
        </p:spPr>
        <p:txBody>
          <a:bodyPr wrap="square">
            <a:spAutoFit/>
          </a:bodyPr>
          <a:lstStyle/>
          <a:p>
            <a:pPr algn="just"/>
            <a:r>
              <a:rPr lang="es-MX" dirty="0"/>
              <a:t>El proceso de invitación dentro del sistema. Inicia con la entrada del usuario, continúa con el registro y validación de datos, y pasa por una verificación contra la base de datos. Dependiendo de la confirmación, se procesa o se descarta el código, finalizando con la invitación confirmada o el cierre del proceso.</a:t>
            </a:r>
          </a:p>
        </p:txBody>
      </p:sp>
    </p:spTree>
    <p:extLst>
      <p:ext uri="{BB962C8B-B14F-4D97-AF65-F5344CB8AC3E}">
        <p14:creationId xmlns:p14="http://schemas.microsoft.com/office/powerpoint/2010/main" val="288163758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TotalTime>
  <Words>1636</Words>
  <Application>Microsoft Office PowerPoint</Application>
  <PresentationFormat>Panorámica</PresentationFormat>
  <Paragraphs>102</Paragraphs>
  <Slides>26</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26</vt:i4>
      </vt:variant>
    </vt:vector>
  </HeadingPairs>
  <TitlesOfParts>
    <vt:vector size="30" baseType="lpstr">
      <vt:lpstr>Arial</vt:lpstr>
      <vt:lpstr>Calibri</vt:lpstr>
      <vt:lpstr>Calibri Light</vt:lpstr>
      <vt:lpstr>Tema de Office</vt:lpstr>
      <vt:lpstr>Presentación de PowerPoint</vt:lpstr>
      <vt:lpstr>Presentación de PowerPoint</vt:lpstr>
      <vt:lpstr>Presentación de PowerPoint</vt:lpstr>
      <vt:lpstr>RESUMEN</vt:lpstr>
      <vt:lpstr>EN VIVO</vt:lpstr>
      <vt:lpstr>MESAS</vt:lpstr>
      <vt:lpstr>CREAR PASE</vt:lpstr>
      <vt:lpstr>INVITADOS</vt:lpstr>
      <vt:lpstr>INVITACION</vt:lpstr>
      <vt:lpstr>CONTROL ACCESO</vt:lpstr>
      <vt:lpstr>DIAGRAMA  DE FLUJO</vt:lpstr>
      <vt:lpstr>Arquitectura evencontrol</vt:lpstr>
      <vt:lpstr>UML ENTIDAD RELACION</vt:lpstr>
      <vt:lpstr>INVITACIÓN A LA BODA</vt:lpstr>
      <vt:lpstr>Introducción a la invitación</vt:lpstr>
      <vt:lpstr>INICIO DE LA INVITACION</vt:lpstr>
      <vt:lpstr>CONTADOR DE TIEMPO PARA LA BODA</vt:lpstr>
      <vt:lpstr>FAMILIAS</vt:lpstr>
      <vt:lpstr>EVENTO</vt:lpstr>
      <vt:lpstr>INTINERARIO</vt:lpstr>
      <vt:lpstr>GALERIA</vt:lpstr>
      <vt:lpstr>CONFIRMACION</vt:lpstr>
      <vt:lpstr>MENU LATERAL</vt:lpstr>
      <vt:lpstr>PANEL DE NOVIOS (ADMINISTRACION)</vt:lpstr>
      <vt:lpstr>GESTION PARA LOS INVITADOS </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rafael aquino villanueva</dc:creator>
  <cp:lastModifiedBy>rafael aquino villanueva</cp:lastModifiedBy>
  <cp:revision>19</cp:revision>
  <dcterms:created xsi:type="dcterms:W3CDTF">2026-02-14T13:39:49Z</dcterms:created>
  <dcterms:modified xsi:type="dcterms:W3CDTF">2026-03-01T03:54:47Z</dcterms:modified>
</cp:coreProperties>
</file>